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60" r:id="rId1"/>
  </p:sldMasterIdLst>
  <p:notesMasterIdLst>
    <p:notesMasterId r:id="rId45"/>
  </p:notesMasterIdLst>
  <p:sldIdLst>
    <p:sldId id="257" r:id="rId2"/>
    <p:sldId id="260" r:id="rId3"/>
    <p:sldId id="338" r:id="rId4"/>
    <p:sldId id="266" r:id="rId5"/>
    <p:sldId id="269" r:id="rId6"/>
    <p:sldId id="339" r:id="rId7"/>
    <p:sldId id="303" r:id="rId8"/>
    <p:sldId id="271" r:id="rId9"/>
    <p:sldId id="304" r:id="rId10"/>
    <p:sldId id="308" r:id="rId11"/>
    <p:sldId id="309" r:id="rId12"/>
    <p:sldId id="310" r:id="rId13"/>
    <p:sldId id="326" r:id="rId14"/>
    <p:sldId id="312" r:id="rId15"/>
    <p:sldId id="340" r:id="rId16"/>
    <p:sldId id="311" r:id="rId17"/>
    <p:sldId id="319" r:id="rId18"/>
    <p:sldId id="313" r:id="rId19"/>
    <p:sldId id="318" r:id="rId20"/>
    <p:sldId id="317" r:id="rId21"/>
    <p:sldId id="323" r:id="rId22"/>
    <p:sldId id="320" r:id="rId23"/>
    <p:sldId id="322" r:id="rId24"/>
    <p:sldId id="321" r:id="rId25"/>
    <p:sldId id="341" r:id="rId26"/>
    <p:sldId id="278" r:id="rId27"/>
    <p:sldId id="324" r:id="rId28"/>
    <p:sldId id="327" r:id="rId29"/>
    <p:sldId id="325" r:id="rId30"/>
    <p:sldId id="328" r:id="rId31"/>
    <p:sldId id="329" r:id="rId32"/>
    <p:sldId id="330" r:id="rId33"/>
    <p:sldId id="331" r:id="rId34"/>
    <p:sldId id="332" r:id="rId35"/>
    <p:sldId id="342" r:id="rId36"/>
    <p:sldId id="334" r:id="rId37"/>
    <p:sldId id="333" r:id="rId38"/>
    <p:sldId id="335" r:id="rId39"/>
    <p:sldId id="343" r:id="rId40"/>
    <p:sldId id="344" r:id="rId41"/>
    <p:sldId id="346" r:id="rId42"/>
    <p:sldId id="345" r:id="rId43"/>
    <p:sldId id="268" r:id="rId4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等线"/>
        <a:cs typeface="等线"/>
      </a:defRPr>
    </a:lvl1pPr>
    <a:lvl2pPr marL="457200" algn="l" rtl="0" fontAlgn="base">
      <a:spcBef>
        <a:spcPct val="0"/>
      </a:spcBef>
      <a:spcAft>
        <a:spcPct val="0"/>
      </a:spcAft>
      <a:defRPr kern="1200">
        <a:solidFill>
          <a:schemeClr val="tx1"/>
        </a:solidFill>
        <a:latin typeface="Arial" charset="0"/>
        <a:ea typeface="等线"/>
        <a:cs typeface="等线"/>
      </a:defRPr>
    </a:lvl2pPr>
    <a:lvl3pPr marL="914400" algn="l" rtl="0" fontAlgn="base">
      <a:spcBef>
        <a:spcPct val="0"/>
      </a:spcBef>
      <a:spcAft>
        <a:spcPct val="0"/>
      </a:spcAft>
      <a:defRPr kern="1200">
        <a:solidFill>
          <a:schemeClr val="tx1"/>
        </a:solidFill>
        <a:latin typeface="Arial" charset="0"/>
        <a:ea typeface="等线"/>
        <a:cs typeface="等线"/>
      </a:defRPr>
    </a:lvl3pPr>
    <a:lvl4pPr marL="1371600" algn="l" rtl="0" fontAlgn="base">
      <a:spcBef>
        <a:spcPct val="0"/>
      </a:spcBef>
      <a:spcAft>
        <a:spcPct val="0"/>
      </a:spcAft>
      <a:defRPr kern="1200">
        <a:solidFill>
          <a:schemeClr val="tx1"/>
        </a:solidFill>
        <a:latin typeface="Arial" charset="0"/>
        <a:ea typeface="等线"/>
        <a:cs typeface="等线"/>
      </a:defRPr>
    </a:lvl4pPr>
    <a:lvl5pPr marL="1828800" algn="l" rtl="0" fontAlgn="base">
      <a:spcBef>
        <a:spcPct val="0"/>
      </a:spcBef>
      <a:spcAft>
        <a:spcPct val="0"/>
      </a:spcAft>
      <a:defRPr kern="1200">
        <a:solidFill>
          <a:schemeClr val="tx1"/>
        </a:solidFill>
        <a:latin typeface="Arial" charset="0"/>
        <a:ea typeface="等线"/>
        <a:cs typeface="等线"/>
      </a:defRPr>
    </a:lvl5pPr>
    <a:lvl6pPr marL="2286000" algn="l" defTabSz="914400" rtl="0" eaLnBrk="1" latinLnBrk="0" hangingPunct="1">
      <a:defRPr kern="1200">
        <a:solidFill>
          <a:schemeClr val="tx1"/>
        </a:solidFill>
        <a:latin typeface="Arial" charset="0"/>
        <a:ea typeface="等线"/>
        <a:cs typeface="等线"/>
      </a:defRPr>
    </a:lvl6pPr>
    <a:lvl7pPr marL="2743200" algn="l" defTabSz="914400" rtl="0" eaLnBrk="1" latinLnBrk="0" hangingPunct="1">
      <a:defRPr kern="1200">
        <a:solidFill>
          <a:schemeClr val="tx1"/>
        </a:solidFill>
        <a:latin typeface="Arial" charset="0"/>
        <a:ea typeface="等线"/>
        <a:cs typeface="等线"/>
      </a:defRPr>
    </a:lvl7pPr>
    <a:lvl8pPr marL="3200400" algn="l" defTabSz="914400" rtl="0" eaLnBrk="1" latinLnBrk="0" hangingPunct="1">
      <a:defRPr kern="1200">
        <a:solidFill>
          <a:schemeClr val="tx1"/>
        </a:solidFill>
        <a:latin typeface="Arial" charset="0"/>
        <a:ea typeface="等线"/>
        <a:cs typeface="等线"/>
      </a:defRPr>
    </a:lvl8pPr>
    <a:lvl9pPr marL="3657600" algn="l" defTabSz="914400" rtl="0" eaLnBrk="1" latinLnBrk="0" hangingPunct="1">
      <a:defRPr kern="1200">
        <a:solidFill>
          <a:schemeClr val="tx1"/>
        </a:solidFill>
        <a:latin typeface="Arial" charset="0"/>
        <a:ea typeface="等线"/>
        <a:cs typeface="等线"/>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9CCFF"/>
    <a:srgbClr val="FF3300"/>
    <a:srgbClr val="0000FF"/>
    <a:srgbClr val="00FF00"/>
    <a:srgbClr val="FFFF00"/>
    <a:srgbClr val="AAFE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41" autoAdjust="0"/>
    <p:restoredTop sz="92847" autoAdjust="0"/>
  </p:normalViewPr>
  <p:slideViewPr>
    <p:cSldViewPr snapToGrid="0">
      <p:cViewPr varScale="1">
        <p:scale>
          <a:sx n="86" d="100"/>
          <a:sy n="86" d="100"/>
        </p:scale>
        <p:origin x="108" y="96"/>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5" Type="http://schemas.openxmlformats.org/officeDocument/2006/relationships/image" Target="../media/image55.wmf"/><Relationship Id="rId4"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emf"/><Relationship Id="rId4" Type="http://schemas.openxmlformats.org/officeDocument/2006/relationships/image" Target="../media/image7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5" Type="http://schemas.openxmlformats.org/officeDocument/2006/relationships/image" Target="../media/image34.wmf"/><Relationship Id="rId4"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5826E-2F67-4A22-823A-F3D4B4A2A679}" type="datetimeFigureOut">
              <a:rPr lang="zh-CN" altLang="en-US" smtClean="0"/>
              <a:t>2021/6/8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F5A104-9B16-4CEB-A599-49BFE8E43797}" type="slidenum">
              <a:rPr lang="zh-CN" altLang="en-US" smtClean="0"/>
              <a:t>‹#›</a:t>
            </a:fld>
            <a:endParaRPr lang="zh-CN" altLang="en-US"/>
          </a:p>
        </p:txBody>
      </p:sp>
    </p:spTree>
    <p:extLst>
      <p:ext uri="{BB962C8B-B14F-4D97-AF65-F5344CB8AC3E}">
        <p14:creationId xmlns:p14="http://schemas.microsoft.com/office/powerpoint/2010/main" val="1005968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a:t>
            </a:fld>
            <a:endParaRPr lang="zh-CN" altLang="en-US"/>
          </a:p>
        </p:txBody>
      </p:sp>
    </p:spTree>
    <p:extLst>
      <p:ext uri="{BB962C8B-B14F-4D97-AF65-F5344CB8AC3E}">
        <p14:creationId xmlns:p14="http://schemas.microsoft.com/office/powerpoint/2010/main" val="756478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10</a:t>
            </a:fld>
            <a:endParaRPr lang="zh-CN" altLang="en-US"/>
          </a:p>
        </p:txBody>
      </p:sp>
    </p:spTree>
    <p:extLst>
      <p:ext uri="{BB962C8B-B14F-4D97-AF65-F5344CB8AC3E}">
        <p14:creationId xmlns:p14="http://schemas.microsoft.com/office/powerpoint/2010/main" val="77232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11</a:t>
            </a:fld>
            <a:endParaRPr lang="zh-CN" altLang="en-US"/>
          </a:p>
        </p:txBody>
      </p:sp>
    </p:spTree>
    <p:extLst>
      <p:ext uri="{BB962C8B-B14F-4D97-AF65-F5344CB8AC3E}">
        <p14:creationId xmlns:p14="http://schemas.microsoft.com/office/powerpoint/2010/main" val="150477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12</a:t>
            </a:fld>
            <a:endParaRPr lang="zh-CN" altLang="en-US"/>
          </a:p>
        </p:txBody>
      </p:sp>
    </p:spTree>
    <p:extLst>
      <p:ext uri="{BB962C8B-B14F-4D97-AF65-F5344CB8AC3E}">
        <p14:creationId xmlns:p14="http://schemas.microsoft.com/office/powerpoint/2010/main" val="1307798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13</a:t>
            </a:fld>
            <a:endParaRPr lang="zh-CN" altLang="en-US"/>
          </a:p>
        </p:txBody>
      </p:sp>
    </p:spTree>
    <p:extLst>
      <p:ext uri="{BB962C8B-B14F-4D97-AF65-F5344CB8AC3E}">
        <p14:creationId xmlns:p14="http://schemas.microsoft.com/office/powerpoint/2010/main" val="2438069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14</a:t>
            </a:fld>
            <a:endParaRPr lang="zh-CN" altLang="en-US"/>
          </a:p>
        </p:txBody>
      </p:sp>
    </p:spTree>
    <p:extLst>
      <p:ext uri="{BB962C8B-B14F-4D97-AF65-F5344CB8AC3E}">
        <p14:creationId xmlns:p14="http://schemas.microsoft.com/office/powerpoint/2010/main" val="2672858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15</a:t>
            </a:fld>
            <a:endParaRPr lang="zh-CN" altLang="en-US"/>
          </a:p>
        </p:txBody>
      </p:sp>
    </p:spTree>
    <p:extLst>
      <p:ext uri="{BB962C8B-B14F-4D97-AF65-F5344CB8AC3E}">
        <p14:creationId xmlns:p14="http://schemas.microsoft.com/office/powerpoint/2010/main" val="674790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 </a:t>
            </a:r>
            <a:r>
              <a:rPr lang="zh-CN" altLang="en-US" dirty="0" smtClean="0"/>
              <a:t>生成类</a:t>
            </a:r>
            <a:r>
              <a:rPr lang="zh-CN" altLang="en-US" baseline="0" dirty="0" smtClean="0"/>
              <a:t>  </a:t>
            </a:r>
            <a:r>
              <a:rPr lang="zh-CN" altLang="en-US" sz="1200" dirty="0" smtClean="0">
                <a:latin typeface="Arial" panose="020B0604020202020204" pitchFamily="34" charset="0"/>
                <a:ea typeface="黑体" panose="02010609060101010101" pitchFamily="49" charset="-122"/>
                <a:cs typeface="Arial" panose="020B0604020202020204" pitchFamily="34" charset="0"/>
              </a:rPr>
              <a:t>在当前帧对目标区域建模，寻找下一帧最相似区域。代表算法有</a:t>
            </a:r>
            <a:r>
              <a:rPr lang="en-US" altLang="zh-CN" sz="1200" dirty="0" smtClean="0">
                <a:latin typeface="Arial" panose="020B0604020202020204" pitchFamily="34" charset="0"/>
                <a:ea typeface="黑体" panose="02010609060101010101" pitchFamily="49" charset="-122"/>
                <a:cs typeface="Arial" panose="020B0604020202020204" pitchFamily="34" charset="0"/>
              </a:rPr>
              <a:t>Mean Shift</a:t>
            </a:r>
            <a:r>
              <a:rPr lang="zh-CN" altLang="en-US" sz="1200" dirty="0" smtClean="0">
                <a:latin typeface="Arial" panose="020B0604020202020204" pitchFamily="34" charset="0"/>
                <a:ea typeface="黑体" panose="02010609060101010101" pitchFamily="49" charset="-122"/>
                <a:cs typeface="Arial" panose="020B0604020202020204" pitchFamily="34" charset="0"/>
              </a:rPr>
              <a:t>、  </a:t>
            </a:r>
            <a:r>
              <a:rPr lang="en-US" altLang="zh-CN" sz="1200" dirty="0" smtClean="0">
                <a:latin typeface="Arial" panose="020B0604020202020204" pitchFamily="34" charset="0"/>
                <a:ea typeface="黑体" panose="02010609060101010101" pitchFamily="49" charset="-122"/>
                <a:cs typeface="Arial" panose="020B0604020202020204" pitchFamily="34" charset="0"/>
              </a:rPr>
              <a:t>Kalman</a:t>
            </a:r>
            <a:r>
              <a:rPr lang="zh-CN" altLang="en-US" sz="1200" dirty="0" smtClean="0">
                <a:latin typeface="Arial" panose="020B0604020202020204" pitchFamily="34" charset="0"/>
                <a:ea typeface="黑体" panose="02010609060101010101" pitchFamily="49" charset="-122"/>
                <a:cs typeface="Arial" panose="020B0604020202020204" pitchFamily="34" charset="0"/>
              </a:rPr>
              <a:t>滤波、粒子滤波等。</a:t>
            </a:r>
            <a:endParaRPr lang="en-US" altLang="zh-CN" sz="1200" dirty="0" smtClean="0">
              <a:latin typeface="Arial" panose="020B0604020202020204" pitchFamily="34" charset="0"/>
              <a:ea typeface="黑体" panose="02010609060101010101" pitchFamily="49" charset="-122"/>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判别类</a:t>
            </a:r>
            <a:r>
              <a:rPr lang="zh-CN" altLang="en-US" sz="1200" dirty="0" smtClean="0">
                <a:latin typeface="Arial" panose="020B0604020202020204" pitchFamily="34" charset="0"/>
                <a:ea typeface="黑体" panose="02010609060101010101" pitchFamily="49" charset="-122"/>
                <a:cs typeface="Arial" panose="020B0604020202020204" pitchFamily="34" charset="0"/>
              </a:rPr>
              <a:t>图像特征</a:t>
            </a:r>
            <a:r>
              <a:rPr lang="en-US" altLang="zh-CN" sz="1200" dirty="0" smtClean="0">
                <a:latin typeface="Arial" panose="020B0604020202020204" pitchFamily="34" charset="0"/>
                <a:ea typeface="黑体" panose="02010609060101010101" pitchFamily="49" charset="-122"/>
                <a:cs typeface="Arial" panose="020B0604020202020204" pitchFamily="34" charset="0"/>
              </a:rPr>
              <a:t>+</a:t>
            </a:r>
            <a:r>
              <a:rPr lang="zh-CN" altLang="en-US" sz="1200" dirty="0" smtClean="0">
                <a:latin typeface="Arial" panose="020B0604020202020204" pitchFamily="34" charset="0"/>
                <a:ea typeface="黑体" panose="02010609060101010101" pitchFamily="49" charset="-122"/>
                <a:cs typeface="Arial" panose="020B0604020202020204" pitchFamily="34" charset="0"/>
              </a:rPr>
              <a:t>机器学习的方法。是一种条件概率模型，当前帧为正样本，背景区域为负样本，训练分类器，下一帧用分类器找最优区域。</a:t>
            </a:r>
            <a:endParaRPr lang="en-US" altLang="zh-CN" sz="1200" dirty="0" smtClean="0">
              <a:latin typeface="Arial" panose="020B0604020202020204" pitchFamily="34" charset="0"/>
              <a:ea typeface="黑体" panose="02010609060101010101" pitchFamily="49" charset="-122"/>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相关滤波</a:t>
            </a:r>
            <a:r>
              <a:rPr lang="zh-CN" altLang="en-US" sz="1200" dirty="0" smtClean="0">
                <a:latin typeface="Arial" panose="020B0604020202020204" pitchFamily="34" charset="0"/>
                <a:ea typeface="黑体" panose="02010609060101010101" pitchFamily="49" charset="-122"/>
                <a:cs typeface="Arial" panose="020B0604020202020204" pitchFamily="34" charset="0"/>
              </a:rPr>
              <a:t>设计一个滤波模板，作用在跟踪目标上时，得到的响应最大，最大响应值的位置即为目标的位置</a:t>
            </a:r>
            <a:r>
              <a:rPr lang="en-US" altLang="zh-CN" sz="1200" dirty="0" smtClean="0">
                <a:latin typeface="Arial" panose="020B0604020202020204" pitchFamily="34" charset="0"/>
                <a:ea typeface="黑体" panose="02010609060101010101" pitchFamily="49" charset="-122"/>
                <a:cs typeface="Arial" panose="020B0604020202020204" pitchFamily="34" charset="0"/>
              </a:rPr>
              <a:t>.</a:t>
            </a:r>
          </a:p>
          <a:p>
            <a:r>
              <a:rPr lang="en-US" altLang="zh-CN" dirty="0" smtClean="0"/>
              <a:t>4.</a:t>
            </a:r>
            <a:r>
              <a:rPr lang="zh-CN" altLang="en-US" dirty="0" smtClean="0"/>
              <a:t>深度学习类</a:t>
            </a:r>
            <a:r>
              <a:rPr lang="zh-CN" altLang="en-US" sz="1200" dirty="0" smtClean="0">
                <a:latin typeface="Arial" panose="020B0604020202020204" pitchFamily="34" charset="0"/>
                <a:ea typeface="黑体" panose="02010609060101010101" pitchFamily="49" charset="-122"/>
                <a:cs typeface="Arial" panose="020B0604020202020204" pitchFamily="34" charset="0"/>
              </a:rPr>
              <a:t>将图像分层，采集样本，利用神经网络进行训练和更新。常和滤波类算法结合使用。</a:t>
            </a:r>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16</a:t>
            </a:fld>
            <a:endParaRPr lang="zh-CN" altLang="en-US"/>
          </a:p>
        </p:txBody>
      </p:sp>
    </p:spTree>
    <p:extLst>
      <p:ext uri="{BB962C8B-B14F-4D97-AF65-F5344CB8AC3E}">
        <p14:creationId xmlns:p14="http://schemas.microsoft.com/office/powerpoint/2010/main" val="2075659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17</a:t>
            </a:fld>
            <a:endParaRPr lang="zh-CN" altLang="en-US"/>
          </a:p>
        </p:txBody>
      </p:sp>
    </p:spTree>
    <p:extLst>
      <p:ext uri="{BB962C8B-B14F-4D97-AF65-F5344CB8AC3E}">
        <p14:creationId xmlns:p14="http://schemas.microsoft.com/office/powerpoint/2010/main" val="1687965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18</a:t>
            </a:fld>
            <a:endParaRPr lang="zh-CN" altLang="en-US"/>
          </a:p>
        </p:txBody>
      </p:sp>
    </p:spTree>
    <p:extLst>
      <p:ext uri="{BB962C8B-B14F-4D97-AF65-F5344CB8AC3E}">
        <p14:creationId xmlns:p14="http://schemas.microsoft.com/office/powerpoint/2010/main" val="399690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19</a:t>
            </a:fld>
            <a:endParaRPr lang="zh-CN" altLang="en-US"/>
          </a:p>
        </p:txBody>
      </p:sp>
    </p:spTree>
    <p:extLst>
      <p:ext uri="{BB962C8B-B14F-4D97-AF65-F5344CB8AC3E}">
        <p14:creationId xmlns:p14="http://schemas.microsoft.com/office/powerpoint/2010/main" val="4263080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a:t>
            </a:fld>
            <a:endParaRPr lang="zh-CN" altLang="en-US"/>
          </a:p>
        </p:txBody>
      </p:sp>
    </p:spTree>
    <p:extLst>
      <p:ext uri="{BB962C8B-B14F-4D97-AF65-F5344CB8AC3E}">
        <p14:creationId xmlns:p14="http://schemas.microsoft.com/office/powerpoint/2010/main" val="4146252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20</a:t>
            </a:fld>
            <a:endParaRPr lang="zh-CN" altLang="en-US"/>
          </a:p>
        </p:txBody>
      </p:sp>
    </p:spTree>
    <p:extLst>
      <p:ext uri="{BB962C8B-B14F-4D97-AF65-F5344CB8AC3E}">
        <p14:creationId xmlns:p14="http://schemas.microsoft.com/office/powerpoint/2010/main" val="376139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21</a:t>
            </a:fld>
            <a:endParaRPr lang="zh-CN" altLang="en-US"/>
          </a:p>
        </p:txBody>
      </p:sp>
    </p:spTree>
    <p:extLst>
      <p:ext uri="{BB962C8B-B14F-4D97-AF65-F5344CB8AC3E}">
        <p14:creationId xmlns:p14="http://schemas.microsoft.com/office/powerpoint/2010/main" val="688020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22</a:t>
            </a:fld>
            <a:endParaRPr lang="zh-CN" altLang="en-US"/>
          </a:p>
        </p:txBody>
      </p:sp>
    </p:spTree>
    <p:extLst>
      <p:ext uri="{BB962C8B-B14F-4D97-AF65-F5344CB8AC3E}">
        <p14:creationId xmlns:p14="http://schemas.microsoft.com/office/powerpoint/2010/main" val="3257878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23</a:t>
            </a:fld>
            <a:endParaRPr lang="zh-CN" altLang="en-US"/>
          </a:p>
        </p:txBody>
      </p:sp>
    </p:spTree>
    <p:extLst>
      <p:ext uri="{BB962C8B-B14F-4D97-AF65-F5344CB8AC3E}">
        <p14:creationId xmlns:p14="http://schemas.microsoft.com/office/powerpoint/2010/main" val="17073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24</a:t>
            </a:fld>
            <a:endParaRPr lang="zh-CN" altLang="en-US"/>
          </a:p>
        </p:txBody>
      </p:sp>
    </p:spTree>
    <p:extLst>
      <p:ext uri="{BB962C8B-B14F-4D97-AF65-F5344CB8AC3E}">
        <p14:creationId xmlns:p14="http://schemas.microsoft.com/office/powerpoint/2010/main" val="1654800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25</a:t>
            </a:fld>
            <a:endParaRPr lang="zh-CN" altLang="en-US"/>
          </a:p>
        </p:txBody>
      </p:sp>
    </p:spTree>
    <p:extLst>
      <p:ext uri="{BB962C8B-B14F-4D97-AF65-F5344CB8AC3E}">
        <p14:creationId xmlns:p14="http://schemas.microsoft.com/office/powerpoint/2010/main" val="1773361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26</a:t>
            </a:fld>
            <a:endParaRPr lang="zh-CN" altLang="en-US"/>
          </a:p>
        </p:txBody>
      </p:sp>
    </p:spTree>
    <p:extLst>
      <p:ext uri="{BB962C8B-B14F-4D97-AF65-F5344CB8AC3E}">
        <p14:creationId xmlns:p14="http://schemas.microsoft.com/office/powerpoint/2010/main" val="2883299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27</a:t>
            </a:fld>
            <a:endParaRPr lang="zh-CN" altLang="en-US"/>
          </a:p>
        </p:txBody>
      </p:sp>
    </p:spTree>
    <p:extLst>
      <p:ext uri="{BB962C8B-B14F-4D97-AF65-F5344CB8AC3E}">
        <p14:creationId xmlns:p14="http://schemas.microsoft.com/office/powerpoint/2010/main" val="818837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28</a:t>
            </a:fld>
            <a:endParaRPr lang="zh-CN" altLang="en-US"/>
          </a:p>
        </p:txBody>
      </p:sp>
    </p:spTree>
    <p:extLst>
      <p:ext uri="{BB962C8B-B14F-4D97-AF65-F5344CB8AC3E}">
        <p14:creationId xmlns:p14="http://schemas.microsoft.com/office/powerpoint/2010/main" val="3194339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29</a:t>
            </a:fld>
            <a:endParaRPr lang="zh-CN" altLang="en-US"/>
          </a:p>
        </p:txBody>
      </p:sp>
    </p:spTree>
    <p:extLst>
      <p:ext uri="{BB962C8B-B14F-4D97-AF65-F5344CB8AC3E}">
        <p14:creationId xmlns:p14="http://schemas.microsoft.com/office/powerpoint/2010/main" val="2652716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a:t>
            </a:fld>
            <a:endParaRPr lang="zh-CN" altLang="en-US"/>
          </a:p>
        </p:txBody>
      </p:sp>
    </p:spTree>
    <p:extLst>
      <p:ext uri="{BB962C8B-B14F-4D97-AF65-F5344CB8AC3E}">
        <p14:creationId xmlns:p14="http://schemas.microsoft.com/office/powerpoint/2010/main" val="235311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30</a:t>
            </a:fld>
            <a:endParaRPr lang="zh-CN" altLang="en-US"/>
          </a:p>
        </p:txBody>
      </p:sp>
    </p:spTree>
    <p:extLst>
      <p:ext uri="{BB962C8B-B14F-4D97-AF65-F5344CB8AC3E}">
        <p14:creationId xmlns:p14="http://schemas.microsoft.com/office/powerpoint/2010/main" val="1262164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31</a:t>
            </a:fld>
            <a:endParaRPr lang="zh-CN" altLang="en-US"/>
          </a:p>
        </p:txBody>
      </p:sp>
    </p:spTree>
    <p:extLst>
      <p:ext uri="{BB962C8B-B14F-4D97-AF65-F5344CB8AC3E}">
        <p14:creationId xmlns:p14="http://schemas.microsoft.com/office/powerpoint/2010/main" val="385984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32</a:t>
            </a:fld>
            <a:endParaRPr lang="zh-CN" altLang="en-US"/>
          </a:p>
        </p:txBody>
      </p:sp>
    </p:spTree>
    <p:extLst>
      <p:ext uri="{BB962C8B-B14F-4D97-AF65-F5344CB8AC3E}">
        <p14:creationId xmlns:p14="http://schemas.microsoft.com/office/powerpoint/2010/main" val="2241170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33</a:t>
            </a:fld>
            <a:endParaRPr lang="zh-CN" altLang="en-US"/>
          </a:p>
        </p:txBody>
      </p:sp>
    </p:spTree>
    <p:extLst>
      <p:ext uri="{BB962C8B-B14F-4D97-AF65-F5344CB8AC3E}">
        <p14:creationId xmlns:p14="http://schemas.microsoft.com/office/powerpoint/2010/main" val="4195884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34</a:t>
            </a:fld>
            <a:endParaRPr lang="zh-CN" altLang="en-US"/>
          </a:p>
        </p:txBody>
      </p:sp>
    </p:spTree>
    <p:extLst>
      <p:ext uri="{BB962C8B-B14F-4D97-AF65-F5344CB8AC3E}">
        <p14:creationId xmlns:p14="http://schemas.microsoft.com/office/powerpoint/2010/main" val="2614980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35</a:t>
            </a:fld>
            <a:endParaRPr lang="zh-CN" altLang="en-US"/>
          </a:p>
        </p:txBody>
      </p:sp>
    </p:spTree>
    <p:extLst>
      <p:ext uri="{BB962C8B-B14F-4D97-AF65-F5344CB8AC3E}">
        <p14:creationId xmlns:p14="http://schemas.microsoft.com/office/powerpoint/2010/main" val="409466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36</a:t>
            </a:fld>
            <a:endParaRPr lang="zh-CN" altLang="en-US"/>
          </a:p>
        </p:txBody>
      </p:sp>
    </p:spTree>
    <p:extLst>
      <p:ext uri="{BB962C8B-B14F-4D97-AF65-F5344CB8AC3E}">
        <p14:creationId xmlns:p14="http://schemas.microsoft.com/office/powerpoint/2010/main" val="499651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37</a:t>
            </a:fld>
            <a:endParaRPr lang="zh-CN" altLang="en-US"/>
          </a:p>
        </p:txBody>
      </p:sp>
    </p:spTree>
    <p:extLst>
      <p:ext uri="{BB962C8B-B14F-4D97-AF65-F5344CB8AC3E}">
        <p14:creationId xmlns:p14="http://schemas.microsoft.com/office/powerpoint/2010/main" val="4128348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38</a:t>
            </a:fld>
            <a:endParaRPr lang="zh-CN" altLang="en-US"/>
          </a:p>
        </p:txBody>
      </p:sp>
    </p:spTree>
    <p:extLst>
      <p:ext uri="{BB962C8B-B14F-4D97-AF65-F5344CB8AC3E}">
        <p14:creationId xmlns:p14="http://schemas.microsoft.com/office/powerpoint/2010/main" val="2418875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39</a:t>
            </a:fld>
            <a:endParaRPr lang="zh-CN" altLang="en-US"/>
          </a:p>
        </p:txBody>
      </p:sp>
    </p:spTree>
    <p:extLst>
      <p:ext uri="{BB962C8B-B14F-4D97-AF65-F5344CB8AC3E}">
        <p14:creationId xmlns:p14="http://schemas.microsoft.com/office/powerpoint/2010/main" val="1980533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latin typeface="Microsoft YaHei" pitchFamily="34" charset="-122"/>
              <a:ea typeface="Microsoft YaHei" pitchFamily="34" charset="-122"/>
            </a:endParaRPr>
          </a:p>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4</a:t>
            </a:fld>
            <a:endParaRPr lang="zh-CN" altLang="en-US"/>
          </a:p>
        </p:txBody>
      </p:sp>
    </p:spTree>
    <p:extLst>
      <p:ext uri="{BB962C8B-B14F-4D97-AF65-F5344CB8AC3E}">
        <p14:creationId xmlns:p14="http://schemas.microsoft.com/office/powerpoint/2010/main" val="1874664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40</a:t>
            </a:fld>
            <a:endParaRPr lang="zh-CN" altLang="en-US"/>
          </a:p>
        </p:txBody>
      </p:sp>
    </p:spTree>
    <p:extLst>
      <p:ext uri="{BB962C8B-B14F-4D97-AF65-F5344CB8AC3E}">
        <p14:creationId xmlns:p14="http://schemas.microsoft.com/office/powerpoint/2010/main" val="1713911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41</a:t>
            </a:fld>
            <a:endParaRPr lang="zh-CN" altLang="en-US"/>
          </a:p>
        </p:txBody>
      </p:sp>
    </p:spTree>
    <p:extLst>
      <p:ext uri="{BB962C8B-B14F-4D97-AF65-F5344CB8AC3E}">
        <p14:creationId xmlns:p14="http://schemas.microsoft.com/office/powerpoint/2010/main" val="1792590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42</a:t>
            </a:fld>
            <a:endParaRPr lang="zh-CN" altLang="en-US"/>
          </a:p>
        </p:txBody>
      </p:sp>
    </p:spTree>
    <p:extLst>
      <p:ext uri="{BB962C8B-B14F-4D97-AF65-F5344CB8AC3E}">
        <p14:creationId xmlns:p14="http://schemas.microsoft.com/office/powerpoint/2010/main" val="224560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5</a:t>
            </a:fld>
            <a:endParaRPr lang="zh-CN" altLang="en-US"/>
          </a:p>
        </p:txBody>
      </p:sp>
    </p:spTree>
    <p:extLst>
      <p:ext uri="{BB962C8B-B14F-4D97-AF65-F5344CB8AC3E}">
        <p14:creationId xmlns:p14="http://schemas.microsoft.com/office/powerpoint/2010/main" val="4270433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6</a:t>
            </a:fld>
            <a:endParaRPr lang="zh-CN" altLang="en-US"/>
          </a:p>
        </p:txBody>
      </p:sp>
    </p:spTree>
    <p:extLst>
      <p:ext uri="{BB962C8B-B14F-4D97-AF65-F5344CB8AC3E}">
        <p14:creationId xmlns:p14="http://schemas.microsoft.com/office/powerpoint/2010/main" val="2745649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7</a:t>
            </a:fld>
            <a:endParaRPr lang="zh-CN" altLang="en-US"/>
          </a:p>
        </p:txBody>
      </p:sp>
    </p:spTree>
    <p:extLst>
      <p:ext uri="{BB962C8B-B14F-4D97-AF65-F5344CB8AC3E}">
        <p14:creationId xmlns:p14="http://schemas.microsoft.com/office/powerpoint/2010/main" val="265949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i="1" kern="1200" dirty="0" smtClean="0">
                <a:solidFill>
                  <a:schemeClr val="tx1"/>
                </a:solidFill>
                <a:effectLst/>
                <a:latin typeface="Arial" panose="020B0604020202020204" pitchFamily="34" charset="0"/>
                <a:ea typeface="+mn-ea"/>
                <a:cs typeface="Arial" panose="020B0604020202020204" pitchFamily="34" charset="0"/>
              </a:rPr>
              <a:t>I</a:t>
            </a:r>
            <a:r>
              <a:rPr lang="en-US" altLang="zh-CN" sz="1200" kern="1200" baseline="-25000" dirty="0" smtClean="0">
                <a:solidFill>
                  <a:schemeClr val="tx1"/>
                </a:solidFill>
                <a:effectLst/>
                <a:latin typeface="Arial" panose="020B0604020202020204" pitchFamily="34" charset="0"/>
                <a:ea typeface="+mn-ea"/>
                <a:cs typeface="Arial" panose="020B0604020202020204" pitchFamily="34" charset="0"/>
              </a:rPr>
              <a:t>0</a:t>
            </a:r>
            <a:r>
              <a:rPr lang="zh-CN" altLang="zh-CN" sz="1200" kern="1200" dirty="0" smtClean="0">
                <a:solidFill>
                  <a:schemeClr val="tx1"/>
                </a:solidFill>
                <a:effectLst/>
                <a:latin typeface="Arial" panose="020B0604020202020204" pitchFamily="34" charset="0"/>
                <a:ea typeface="+mn-ea"/>
                <a:cs typeface="Arial" panose="020B0604020202020204" pitchFamily="34" charset="0"/>
              </a:rPr>
              <a:t>为光束中心的峰值辐照度</a:t>
            </a:r>
            <a:r>
              <a:rPr lang="en-US" altLang="zh-CN" sz="1200" kern="1200" dirty="0" smtClean="0">
                <a:solidFill>
                  <a:schemeClr val="tx1"/>
                </a:solidFill>
                <a:effectLst/>
                <a:latin typeface="Arial" panose="020B0604020202020204" pitchFamily="34" charset="0"/>
                <a:ea typeface="+mn-ea"/>
                <a:cs typeface="Arial" panose="020B0604020202020204" pitchFamily="34" charset="0"/>
              </a:rPr>
              <a:t>(irradiance)</a:t>
            </a:r>
            <a:r>
              <a:rPr lang="zh-CN" altLang="zh-CN" sz="1200" kern="1200" dirty="0" smtClean="0">
                <a:solidFill>
                  <a:schemeClr val="tx1"/>
                </a:solidFill>
                <a:effectLst/>
                <a:latin typeface="Arial" panose="020B0604020202020204" pitchFamily="34" charset="0"/>
                <a:ea typeface="+mn-ea"/>
                <a:cs typeface="Arial" panose="020B0604020202020204" pitchFamily="34" charset="0"/>
              </a:rPr>
              <a:t>，</a:t>
            </a:r>
            <a:r>
              <a:rPr lang="en-US" altLang="zh-CN" sz="1200" i="1" kern="1200" dirty="0" smtClean="0">
                <a:solidFill>
                  <a:schemeClr val="tx1"/>
                </a:solidFill>
                <a:effectLst/>
                <a:latin typeface="Arial" panose="020B0604020202020204" pitchFamily="34" charset="0"/>
                <a:ea typeface="+mn-ea"/>
                <a:cs typeface="Arial" panose="020B0604020202020204" pitchFamily="34" charset="0"/>
              </a:rPr>
              <a:t>r</a:t>
            </a:r>
            <a:r>
              <a:rPr lang="zh-CN" altLang="zh-CN" sz="1200" kern="1200" dirty="0" smtClean="0">
                <a:solidFill>
                  <a:schemeClr val="tx1"/>
                </a:solidFill>
                <a:effectLst/>
                <a:latin typeface="Arial" panose="020B0604020202020204" pitchFamily="34" charset="0"/>
                <a:ea typeface="+mn-ea"/>
                <a:cs typeface="Arial" panose="020B0604020202020204" pitchFamily="34" charset="0"/>
              </a:rPr>
              <a:t>为离中心的径向距离，</a:t>
            </a:r>
            <a:r>
              <a:rPr lang="en-US" altLang="zh-CN" sz="1200" i="1" kern="1200" dirty="0" smtClean="0">
                <a:solidFill>
                  <a:schemeClr val="tx1"/>
                </a:solidFill>
                <a:effectLst/>
                <a:latin typeface="Arial" panose="020B0604020202020204" pitchFamily="34" charset="0"/>
                <a:ea typeface="+mn-ea"/>
                <a:cs typeface="Arial" panose="020B0604020202020204" pitchFamily="34" charset="0"/>
              </a:rPr>
              <a:t>w</a:t>
            </a:r>
            <a:r>
              <a:rPr lang="en-US" altLang="zh-CN" sz="1200" kern="1200" dirty="0" smtClean="0">
                <a:solidFill>
                  <a:schemeClr val="tx1"/>
                </a:solidFill>
                <a:effectLst/>
                <a:latin typeface="Arial" panose="020B0604020202020204" pitchFamily="34" charset="0"/>
                <a:ea typeface="+mn-ea"/>
                <a:cs typeface="Arial" panose="020B0604020202020204" pitchFamily="34" charset="0"/>
              </a:rPr>
              <a:t>(</a:t>
            </a:r>
            <a:r>
              <a:rPr lang="en-US" altLang="zh-CN" sz="1200" i="1" kern="1200" dirty="0" smtClean="0">
                <a:solidFill>
                  <a:schemeClr val="tx1"/>
                </a:solidFill>
                <a:effectLst/>
                <a:latin typeface="Arial" panose="020B0604020202020204" pitchFamily="34" charset="0"/>
                <a:ea typeface="+mn-ea"/>
                <a:cs typeface="Arial" panose="020B0604020202020204" pitchFamily="34" charset="0"/>
              </a:rPr>
              <a:t>z</a:t>
            </a:r>
            <a:r>
              <a:rPr lang="en-US" altLang="zh-CN" sz="1200" kern="1200" dirty="0" smtClean="0">
                <a:solidFill>
                  <a:schemeClr val="tx1"/>
                </a:solidFill>
                <a:effectLst/>
                <a:latin typeface="Arial" panose="020B0604020202020204" pitchFamily="34" charset="0"/>
                <a:ea typeface="+mn-ea"/>
                <a:cs typeface="Arial" panose="020B0604020202020204" pitchFamily="34" charset="0"/>
              </a:rPr>
              <a:t>)</a:t>
            </a:r>
            <a:r>
              <a:rPr lang="zh-CN" altLang="zh-CN" sz="1200" kern="1200" dirty="0" smtClean="0">
                <a:solidFill>
                  <a:schemeClr val="tx1"/>
                </a:solidFill>
                <a:effectLst/>
                <a:latin typeface="Arial" panose="020B0604020202020204" pitchFamily="34" charset="0"/>
                <a:ea typeface="+mn-ea"/>
                <a:cs typeface="Arial" panose="020B0604020202020204" pitchFamily="34" charset="0"/>
              </a:rPr>
              <a:t>为光斑辐照度下降到最大值的</a:t>
            </a:r>
            <a:r>
              <a:rPr lang="en-US" altLang="zh-CN" sz="1200" i="1" kern="1200" dirty="0" smtClean="0">
                <a:solidFill>
                  <a:schemeClr val="tx1"/>
                </a:solidFill>
                <a:effectLst/>
                <a:latin typeface="Arial" panose="020B0604020202020204" pitchFamily="34" charset="0"/>
                <a:ea typeface="+mn-ea"/>
                <a:cs typeface="Arial" panose="020B0604020202020204" pitchFamily="34" charset="0"/>
              </a:rPr>
              <a:t>1</a:t>
            </a:r>
            <a:r>
              <a:rPr lang="en-US" altLang="zh-CN" sz="1200" kern="1200" dirty="0" smtClean="0">
                <a:solidFill>
                  <a:schemeClr val="tx1"/>
                </a:solidFill>
                <a:effectLst/>
                <a:latin typeface="Arial" panose="020B0604020202020204" pitchFamily="34" charset="0"/>
                <a:ea typeface="+mn-ea"/>
                <a:cs typeface="Arial" panose="020B0604020202020204" pitchFamily="34" charset="0"/>
              </a:rPr>
              <a:t>/</a:t>
            </a:r>
            <a:r>
              <a:rPr lang="en-US" altLang="zh-CN" sz="1200" i="1" kern="1200" dirty="0" smtClean="0">
                <a:solidFill>
                  <a:schemeClr val="tx1"/>
                </a:solidFill>
                <a:effectLst/>
                <a:latin typeface="Arial" panose="020B0604020202020204" pitchFamily="34" charset="0"/>
                <a:ea typeface="+mn-ea"/>
                <a:cs typeface="Arial" panose="020B0604020202020204" pitchFamily="34" charset="0"/>
              </a:rPr>
              <a:t>e</a:t>
            </a:r>
            <a:r>
              <a:rPr lang="en-US" altLang="zh-CN" sz="1200" i="1" kern="1200" baseline="30000" dirty="0" smtClean="0">
                <a:solidFill>
                  <a:schemeClr val="tx1"/>
                </a:solidFill>
                <a:effectLst/>
                <a:latin typeface="Arial" panose="020B0604020202020204" pitchFamily="34" charset="0"/>
                <a:ea typeface="+mn-ea"/>
                <a:cs typeface="Arial" panose="020B0604020202020204" pitchFamily="34" charset="0"/>
              </a:rPr>
              <a:t>2</a:t>
            </a:r>
            <a:r>
              <a:rPr lang="zh-CN" altLang="zh-CN" sz="1200" kern="1200" dirty="0" smtClean="0">
                <a:solidFill>
                  <a:schemeClr val="tx1"/>
                </a:solidFill>
                <a:effectLst/>
                <a:latin typeface="Arial" panose="020B0604020202020204" pitchFamily="34" charset="0"/>
                <a:ea typeface="+mn-ea"/>
                <a:cs typeface="Arial" panose="020B0604020202020204" pitchFamily="34" charset="0"/>
              </a:rPr>
              <a:t>时的半径</a:t>
            </a:r>
            <a:r>
              <a:rPr lang="en-US" altLang="zh-CN" sz="1200" kern="1200" dirty="0" smtClean="0">
                <a:solidFill>
                  <a:schemeClr val="tx1"/>
                </a:solidFill>
                <a:effectLst/>
                <a:latin typeface="Arial" panose="020B0604020202020204" pitchFamily="34" charset="0"/>
                <a:ea typeface="+mn-ea"/>
                <a:cs typeface="Arial" panose="020B0604020202020204" pitchFamily="34" charset="0"/>
              </a:rPr>
              <a:t>(</a:t>
            </a:r>
            <a:r>
              <a:rPr lang="zh-CN" altLang="zh-CN" sz="1200" kern="1200" dirty="0" smtClean="0">
                <a:solidFill>
                  <a:schemeClr val="tx1"/>
                </a:solidFill>
                <a:effectLst/>
                <a:latin typeface="Arial" panose="020B0604020202020204" pitchFamily="34" charset="0"/>
                <a:ea typeface="+mn-ea"/>
                <a:cs typeface="Arial" panose="020B0604020202020204" pitchFamily="34" charset="0"/>
              </a:rPr>
              <a:t>即模场半径</a:t>
            </a:r>
            <a:r>
              <a:rPr lang="en-US" altLang="zh-CN" sz="1200" kern="1200" dirty="0" smtClean="0">
                <a:solidFill>
                  <a:schemeClr val="tx1"/>
                </a:solidFill>
                <a:effectLst/>
                <a:latin typeface="Arial" panose="020B0604020202020204" pitchFamily="34" charset="0"/>
                <a:ea typeface="+mn-ea"/>
                <a:cs typeface="Arial" panose="020B0604020202020204" pitchFamily="34" charset="0"/>
              </a:rPr>
              <a:t>)</a:t>
            </a:r>
            <a:r>
              <a:rPr lang="zh-CN" altLang="zh-CN" sz="1200" kern="1200" dirty="0" smtClean="0">
                <a:solidFill>
                  <a:schemeClr val="tx1"/>
                </a:solidFill>
                <a:effectLst/>
                <a:latin typeface="Arial" panose="020B0604020202020204" pitchFamily="34" charset="0"/>
                <a:ea typeface="+mn-ea"/>
                <a:cs typeface="Arial" panose="020B0604020202020204" pitchFamily="34" charset="0"/>
              </a:rPr>
              <a:t>，</a:t>
            </a:r>
            <a:r>
              <a:rPr lang="en-US" altLang="zh-CN" sz="1200" i="1" kern="1200" dirty="0" smtClean="0">
                <a:solidFill>
                  <a:schemeClr val="tx1"/>
                </a:solidFill>
                <a:effectLst/>
                <a:latin typeface="Arial" panose="020B0604020202020204" pitchFamily="34" charset="0"/>
                <a:ea typeface="+mn-ea"/>
                <a:cs typeface="Arial" panose="020B0604020202020204" pitchFamily="34" charset="0"/>
              </a:rPr>
              <a:t>P</a:t>
            </a:r>
            <a:r>
              <a:rPr lang="zh-CN" altLang="zh-CN" sz="1200" kern="1200" dirty="0" smtClean="0">
                <a:solidFill>
                  <a:schemeClr val="tx1"/>
                </a:solidFill>
                <a:effectLst/>
                <a:latin typeface="Arial" panose="020B0604020202020204" pitchFamily="34" charset="0"/>
                <a:ea typeface="+mn-ea"/>
                <a:cs typeface="Arial" panose="020B0604020202020204" pitchFamily="34" charset="0"/>
              </a:rPr>
              <a:t>为激光束的总功率，</a:t>
            </a:r>
            <a:r>
              <a:rPr lang="en-US" altLang="zh-CN" sz="1200" i="1" kern="1200" dirty="0" smtClean="0">
                <a:solidFill>
                  <a:schemeClr val="tx1"/>
                </a:solidFill>
                <a:effectLst/>
                <a:latin typeface="Arial" panose="020B0604020202020204" pitchFamily="34" charset="0"/>
                <a:ea typeface="+mn-ea"/>
                <a:cs typeface="Arial" panose="020B0604020202020204" pitchFamily="34" charset="0"/>
              </a:rPr>
              <a:t>z</a:t>
            </a:r>
            <a:r>
              <a:rPr lang="zh-CN" altLang="zh-CN" sz="1200" kern="1200" dirty="0" smtClean="0">
                <a:solidFill>
                  <a:schemeClr val="tx1"/>
                </a:solidFill>
                <a:effectLst/>
                <a:latin typeface="Arial" panose="020B0604020202020204" pitchFamily="34" charset="0"/>
                <a:ea typeface="+mn-ea"/>
                <a:cs typeface="Arial" panose="020B0604020202020204" pitchFamily="34" charset="0"/>
              </a:rPr>
              <a:t>为激光束从波前平坦的平面传播的距离，即为光源到截面的距离。</a:t>
            </a:r>
            <a:endParaRPr lang="zh-CN" altLang="en-US"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90F5A104-9B16-4CEB-A599-49BFE8E43797}" type="slidenum">
              <a:rPr lang="zh-CN" altLang="en-US" smtClean="0"/>
              <a:t>8</a:t>
            </a:fld>
            <a:endParaRPr lang="zh-CN" altLang="en-US"/>
          </a:p>
        </p:txBody>
      </p:sp>
    </p:spTree>
    <p:extLst>
      <p:ext uri="{BB962C8B-B14F-4D97-AF65-F5344CB8AC3E}">
        <p14:creationId xmlns:p14="http://schemas.microsoft.com/office/powerpoint/2010/main" val="2466747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F5A104-9B16-4CEB-A599-49BFE8E43797}" type="slidenum">
              <a:rPr lang="zh-CN" altLang="en-US" smtClean="0"/>
              <a:t>9</a:t>
            </a:fld>
            <a:endParaRPr lang="zh-CN" altLang="en-US"/>
          </a:p>
        </p:txBody>
      </p:sp>
    </p:spTree>
    <p:extLst>
      <p:ext uri="{BB962C8B-B14F-4D97-AF65-F5344CB8AC3E}">
        <p14:creationId xmlns:p14="http://schemas.microsoft.com/office/powerpoint/2010/main" val="414925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C8509C0B-063B-44F2-A624-6FE2A74C1E1B}" type="datetimeFigureOut">
              <a:rPr lang="zh-CN" altLang="en-US"/>
              <a:pPr>
                <a:defRPr/>
              </a:pPr>
              <a:t>2021/6/8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6B9018F-3CA2-47EF-B67D-621E83D5F9B5}"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ACB2011F-5163-4A4D-B508-D53E5BDD0E64}" type="datetimeFigureOut">
              <a:rPr lang="zh-CN" altLang="en-US"/>
              <a:pPr>
                <a:defRPr/>
              </a:pPr>
              <a:t>2021/6/8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C8E92E93-16FE-4FDF-A39F-42588DDEB58C}"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0CD30113-EDDD-4045-929F-3B50FC570E44}" type="datetimeFigureOut">
              <a:rPr lang="zh-CN" altLang="en-US"/>
              <a:pPr>
                <a:defRPr/>
              </a:pPr>
              <a:t>2021/6/8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7D6F0227-A8D5-49C8-ACED-1CF249FA770F}"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269FCE13-E660-4A50-A3B7-CC390E57EB02}" type="datetimeFigureOut">
              <a:rPr lang="zh-CN" altLang="en-US"/>
              <a:pPr>
                <a:defRPr/>
              </a:pPr>
              <a:t>2021/6/8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FA95B874-E970-47FE-ABCE-3A71B8323AEF}"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lvl1pPr>
              <a:defRPr/>
            </a:lvl1pPr>
          </a:lstStyle>
          <a:p>
            <a:pPr>
              <a:defRPr/>
            </a:pPr>
            <a:fld id="{79C8A1D0-1E19-4608-BBC7-297E2BCD2D07}" type="datetimeFigureOut">
              <a:rPr lang="zh-CN" altLang="en-US"/>
              <a:pPr>
                <a:defRPr/>
              </a:pPr>
              <a:t>2021/6/8</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05F2476F-8215-4A4E-A781-C2A65B0B07BC}"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5C5EB177-1429-428A-9190-701C805FDE85}" type="datetimeFigureOut">
              <a:rPr lang="zh-CN" altLang="en-US"/>
              <a:pPr>
                <a:defRPr/>
              </a:pPr>
              <a:t>2021/6/8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63A40B7-CFCC-4583-85B1-561DD05E4997}"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2058863A-39C3-40A6-8DDE-F6B5EA94FF7A}" type="datetimeFigureOut">
              <a:rPr lang="zh-CN" altLang="en-US"/>
              <a:pPr>
                <a:defRPr/>
              </a:pPr>
              <a:t>2021/6/8</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7DBFCAD0-B5A9-41D3-A626-3634B23D63BD}"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598B6008-EFFF-45F0-BB4D-EB7666B75AA7}" type="datetimeFigureOut">
              <a:rPr lang="zh-CN" altLang="en-US"/>
              <a:pPr>
                <a:defRPr/>
              </a:pPr>
              <a:t>2021/6/8</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FB6449BE-662D-431D-BA42-1504372CD120}"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EEA4DAA-E76B-4FDB-B231-A0C872CDFB33}" type="datetimeFigureOut">
              <a:rPr lang="zh-CN" altLang="en-US"/>
              <a:pPr>
                <a:defRPr/>
              </a:pPr>
              <a:t>2021/6/8</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249F51A3-ABFE-410A-BB35-D8344C85D1DB}"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3"/>
          <p:cNvSpPr>
            <a:spLocks noGrp="1"/>
          </p:cNvSpPr>
          <p:nvPr>
            <p:ph type="dt" sz="half" idx="10"/>
          </p:nvPr>
        </p:nvSpPr>
        <p:spPr/>
        <p:txBody>
          <a:bodyPr/>
          <a:lstStyle>
            <a:lvl1pPr>
              <a:defRPr/>
            </a:lvl1pPr>
          </a:lstStyle>
          <a:p>
            <a:pPr>
              <a:defRPr/>
            </a:pPr>
            <a:fld id="{D9A073FC-1DB5-4CC0-8F09-ECA3D3FB349F}" type="datetimeFigureOut">
              <a:rPr lang="zh-CN" altLang="en-US"/>
              <a:pPr>
                <a:defRPr/>
              </a:pPr>
              <a:t>2021/6/8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5FAED2C-71D9-4190-94BB-06F45A14D80A}"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3"/>
          <p:cNvSpPr>
            <a:spLocks noGrp="1"/>
          </p:cNvSpPr>
          <p:nvPr>
            <p:ph type="dt" sz="half" idx="10"/>
          </p:nvPr>
        </p:nvSpPr>
        <p:spPr/>
        <p:txBody>
          <a:bodyPr/>
          <a:lstStyle>
            <a:lvl1pPr>
              <a:defRPr/>
            </a:lvl1pPr>
          </a:lstStyle>
          <a:p>
            <a:pPr>
              <a:defRPr/>
            </a:pPr>
            <a:fld id="{8E1792B1-00FF-44DE-8BD5-1AFF5945F79B}" type="datetimeFigureOut">
              <a:rPr lang="zh-CN" altLang="en-US"/>
              <a:pPr>
                <a:defRPr/>
              </a:pPr>
              <a:t>2021/6/8</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B882DEE2-3C27-46E5-99A1-57772343BA83}"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7"/>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7C98612A-EA12-4B81-B9DF-B1EC9031AFFD}" type="datetimeFigureOut">
              <a:rPr lang="zh-CN" altLang="en-US"/>
              <a:pPr>
                <a:defRPr/>
              </a:pPr>
              <a:t>2021/6/8</a:t>
            </a:fld>
            <a:endParaRPr lang="zh-CN" alt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zh-CN" alt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5B18AF68-D261-4242-A560-38F36526178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等线 Light"/>
        </a:defRPr>
      </a:lvl1pPr>
      <a:lvl2pPr algn="l" rtl="0" eaLnBrk="0" fontAlgn="base" hangingPunct="0">
        <a:lnSpc>
          <a:spcPct val="90000"/>
        </a:lnSpc>
        <a:spcBef>
          <a:spcPct val="0"/>
        </a:spcBef>
        <a:spcAft>
          <a:spcPct val="0"/>
        </a:spcAft>
        <a:defRPr sz="4400">
          <a:solidFill>
            <a:schemeClr val="tx1"/>
          </a:solidFill>
          <a:latin typeface="Calibri Light"/>
          <a:ea typeface="等线 Light"/>
          <a:cs typeface="等线 Light"/>
        </a:defRPr>
      </a:lvl2pPr>
      <a:lvl3pPr algn="l" rtl="0" eaLnBrk="0" fontAlgn="base" hangingPunct="0">
        <a:lnSpc>
          <a:spcPct val="90000"/>
        </a:lnSpc>
        <a:spcBef>
          <a:spcPct val="0"/>
        </a:spcBef>
        <a:spcAft>
          <a:spcPct val="0"/>
        </a:spcAft>
        <a:defRPr sz="4400">
          <a:solidFill>
            <a:schemeClr val="tx1"/>
          </a:solidFill>
          <a:latin typeface="Calibri Light"/>
          <a:ea typeface="等线 Light"/>
          <a:cs typeface="等线 Light"/>
        </a:defRPr>
      </a:lvl3pPr>
      <a:lvl4pPr algn="l" rtl="0" eaLnBrk="0" fontAlgn="base" hangingPunct="0">
        <a:lnSpc>
          <a:spcPct val="90000"/>
        </a:lnSpc>
        <a:spcBef>
          <a:spcPct val="0"/>
        </a:spcBef>
        <a:spcAft>
          <a:spcPct val="0"/>
        </a:spcAft>
        <a:defRPr sz="4400">
          <a:solidFill>
            <a:schemeClr val="tx1"/>
          </a:solidFill>
          <a:latin typeface="Calibri Light"/>
          <a:ea typeface="等线 Light"/>
          <a:cs typeface="等线 Light"/>
        </a:defRPr>
      </a:lvl4pPr>
      <a:lvl5pPr algn="l" rtl="0" eaLnBrk="0" fontAlgn="base" hangingPunct="0">
        <a:lnSpc>
          <a:spcPct val="90000"/>
        </a:lnSpc>
        <a:spcBef>
          <a:spcPct val="0"/>
        </a:spcBef>
        <a:spcAft>
          <a:spcPct val="0"/>
        </a:spcAft>
        <a:defRPr sz="4400">
          <a:solidFill>
            <a:schemeClr val="tx1"/>
          </a:solidFill>
          <a:latin typeface="Calibri Light"/>
          <a:ea typeface="等线 Light"/>
          <a:cs typeface="等线 Light"/>
        </a:defRPr>
      </a:lvl5pPr>
      <a:lvl6pPr marL="457200" algn="l" rtl="0" fontAlgn="base">
        <a:lnSpc>
          <a:spcPct val="90000"/>
        </a:lnSpc>
        <a:spcBef>
          <a:spcPct val="0"/>
        </a:spcBef>
        <a:spcAft>
          <a:spcPct val="0"/>
        </a:spcAft>
        <a:defRPr sz="4400">
          <a:solidFill>
            <a:schemeClr val="tx1"/>
          </a:solidFill>
          <a:latin typeface="Calibri Light"/>
          <a:ea typeface="等线 Light"/>
          <a:cs typeface="等线 Light"/>
        </a:defRPr>
      </a:lvl6pPr>
      <a:lvl7pPr marL="914400" algn="l" rtl="0" fontAlgn="base">
        <a:lnSpc>
          <a:spcPct val="90000"/>
        </a:lnSpc>
        <a:spcBef>
          <a:spcPct val="0"/>
        </a:spcBef>
        <a:spcAft>
          <a:spcPct val="0"/>
        </a:spcAft>
        <a:defRPr sz="4400">
          <a:solidFill>
            <a:schemeClr val="tx1"/>
          </a:solidFill>
          <a:latin typeface="Calibri Light"/>
          <a:ea typeface="等线 Light"/>
          <a:cs typeface="等线 Light"/>
        </a:defRPr>
      </a:lvl7pPr>
      <a:lvl8pPr marL="1371600" algn="l" rtl="0" fontAlgn="base">
        <a:lnSpc>
          <a:spcPct val="90000"/>
        </a:lnSpc>
        <a:spcBef>
          <a:spcPct val="0"/>
        </a:spcBef>
        <a:spcAft>
          <a:spcPct val="0"/>
        </a:spcAft>
        <a:defRPr sz="4400">
          <a:solidFill>
            <a:schemeClr val="tx1"/>
          </a:solidFill>
          <a:latin typeface="Calibri Light"/>
          <a:ea typeface="等线 Light"/>
          <a:cs typeface="等线 Light"/>
        </a:defRPr>
      </a:lvl8pPr>
      <a:lvl9pPr marL="1828800" algn="l" rtl="0" fontAlgn="base">
        <a:lnSpc>
          <a:spcPct val="90000"/>
        </a:lnSpc>
        <a:spcBef>
          <a:spcPct val="0"/>
        </a:spcBef>
        <a:spcAft>
          <a:spcPct val="0"/>
        </a:spcAft>
        <a:defRPr sz="4400">
          <a:solidFill>
            <a:schemeClr val="tx1"/>
          </a:solidFill>
          <a:latin typeface="Calibri Light"/>
          <a:ea typeface="等线 Light"/>
          <a:cs typeface="等线 Light"/>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等线"/>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等线"/>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等线"/>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等线"/>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等线"/>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notesSlide" Target="../notesSlides/notesSlide10.xml"/><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5.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2.xml"/><Relationship Id="rId7" Type="http://schemas.openxmlformats.org/officeDocument/2006/relationships/image" Target="../media/image22.png"/><Relationship Id="rId12"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1.png"/><Relationship Id="rId11" Type="http://schemas.openxmlformats.org/officeDocument/2006/relationships/image" Target="../media/image20.wmf"/><Relationship Id="rId5" Type="http://schemas.openxmlformats.org/officeDocument/2006/relationships/image" Target="../media/image18.emf"/><Relationship Id="rId10" Type="http://schemas.openxmlformats.org/officeDocument/2006/relationships/oleObject" Target="../embeddings/oleObject8.bin"/><Relationship Id="rId4" Type="http://schemas.openxmlformats.org/officeDocument/2006/relationships/oleObject" Target="../embeddings/oleObject6.bin"/><Relationship Id="rId9" Type="http://schemas.openxmlformats.org/officeDocument/2006/relationships/image" Target="../media/image19.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3.xml"/><Relationship Id="rId7"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jpeg"/><Relationship Id="rId10" Type="http://schemas.openxmlformats.org/officeDocument/2006/relationships/image" Target="../media/image26.emf"/><Relationship Id="rId4" Type="http://schemas.openxmlformats.org/officeDocument/2006/relationships/image" Target="../media/image25.emf"/><Relationship Id="rId9" Type="http://schemas.openxmlformats.org/officeDocument/2006/relationships/image" Target="../media/image24.wmf"/></Relationships>
</file>

<file path=ppt/slides/_rels/slide1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14.xml"/><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jpeg"/><Relationship Id="rId5" Type="http://schemas.openxmlformats.org/officeDocument/2006/relationships/image" Target="../media/image28.png"/><Relationship Id="rId4" Type="http://schemas.openxmlformats.org/officeDocument/2006/relationships/image" Target="../media/image27.emf"/><Relationship Id="rId9"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jpeg"/><Relationship Id="rId3" Type="http://schemas.openxmlformats.org/officeDocument/2006/relationships/notesSlide" Target="../notesSlides/notesSlide16.xml"/><Relationship Id="rId7" Type="http://schemas.openxmlformats.org/officeDocument/2006/relationships/oleObject" Target="../embeddings/oleObject13.bin"/><Relationship Id="rId12" Type="http://schemas.openxmlformats.org/officeDocument/2006/relationships/image" Target="../media/image33.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0.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image" Target="../media/image34.wmf"/><Relationship Id="rId10" Type="http://schemas.openxmlformats.org/officeDocument/2006/relationships/image" Target="../media/image32.wmf"/><Relationship Id="rId4" Type="http://schemas.openxmlformats.org/officeDocument/2006/relationships/image" Target="../media/image35.png"/><Relationship Id="rId9" Type="http://schemas.openxmlformats.org/officeDocument/2006/relationships/oleObject" Target="../embeddings/oleObject14.bin"/><Relationship Id="rId1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39.wmf"/><Relationship Id="rId18" Type="http://schemas.openxmlformats.org/officeDocument/2006/relationships/oleObject" Target="../embeddings/oleObject23.bin"/><Relationship Id="rId3" Type="http://schemas.openxmlformats.org/officeDocument/2006/relationships/notesSlide" Target="../notesSlides/notesSlide17.xml"/><Relationship Id="rId7" Type="http://schemas.openxmlformats.org/officeDocument/2006/relationships/image" Target="../media/image36.wmf"/><Relationship Id="rId12" Type="http://schemas.openxmlformats.org/officeDocument/2006/relationships/oleObject" Target="../embeddings/oleObject20.bin"/><Relationship Id="rId17" Type="http://schemas.openxmlformats.org/officeDocument/2006/relationships/image" Target="../media/image41.wmf"/><Relationship Id="rId2" Type="http://schemas.openxmlformats.org/officeDocument/2006/relationships/slideLayout" Target="../slideLayouts/slideLayout7.xml"/><Relationship Id="rId16" Type="http://schemas.openxmlformats.org/officeDocument/2006/relationships/oleObject" Target="../embeddings/oleObject22.bin"/><Relationship Id="rId1" Type="http://schemas.openxmlformats.org/officeDocument/2006/relationships/vmlDrawing" Target="../drawings/vmlDrawing8.vml"/><Relationship Id="rId6" Type="http://schemas.openxmlformats.org/officeDocument/2006/relationships/oleObject" Target="../embeddings/oleObject17.bin"/><Relationship Id="rId11" Type="http://schemas.openxmlformats.org/officeDocument/2006/relationships/image" Target="../media/image38.wmf"/><Relationship Id="rId5" Type="http://schemas.openxmlformats.org/officeDocument/2006/relationships/image" Target="../media/image43.png"/><Relationship Id="rId15" Type="http://schemas.openxmlformats.org/officeDocument/2006/relationships/image" Target="../media/image40.wmf"/><Relationship Id="rId10" Type="http://schemas.openxmlformats.org/officeDocument/2006/relationships/oleObject" Target="../embeddings/oleObject19.bin"/><Relationship Id="rId19" Type="http://schemas.openxmlformats.org/officeDocument/2006/relationships/image" Target="../media/image42.wmf"/><Relationship Id="rId4" Type="http://schemas.openxmlformats.org/officeDocument/2006/relationships/image" Target="../media/image3.jpeg"/><Relationship Id="rId9" Type="http://schemas.openxmlformats.org/officeDocument/2006/relationships/image" Target="../media/image37.wmf"/><Relationship Id="rId14" Type="http://schemas.openxmlformats.org/officeDocument/2006/relationships/oleObject" Target="../embeddings/oleObject21.bin"/></Relationships>
</file>

<file path=ppt/slides/_rels/slide18.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28.bin"/><Relationship Id="rId3" Type="http://schemas.openxmlformats.org/officeDocument/2006/relationships/notesSlide" Target="../notesSlides/notesSlide18.xml"/><Relationship Id="rId7" Type="http://schemas.openxmlformats.org/officeDocument/2006/relationships/oleObject" Target="../embeddings/oleObject25.bin"/><Relationship Id="rId12" Type="http://schemas.openxmlformats.org/officeDocument/2006/relationships/image" Target="../media/image47.wmf"/><Relationship Id="rId2" Type="http://schemas.openxmlformats.org/officeDocument/2006/relationships/slideLayout" Target="../slideLayouts/slideLayout7.xml"/><Relationship Id="rId16" Type="http://schemas.openxmlformats.org/officeDocument/2006/relationships/image" Target="../media/image49.wmf"/><Relationship Id="rId1" Type="http://schemas.openxmlformats.org/officeDocument/2006/relationships/vmlDrawing" Target="../drawings/vmlDrawing9.vml"/><Relationship Id="rId6" Type="http://schemas.openxmlformats.org/officeDocument/2006/relationships/image" Target="../media/image44.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oleObject" Target="../embeddings/oleObject29.bin"/><Relationship Id="rId10" Type="http://schemas.openxmlformats.org/officeDocument/2006/relationships/image" Target="../media/image46.wmf"/><Relationship Id="rId4" Type="http://schemas.openxmlformats.org/officeDocument/2006/relationships/image" Target="../media/image3.jpeg"/><Relationship Id="rId9" Type="http://schemas.openxmlformats.org/officeDocument/2006/relationships/oleObject" Target="../embeddings/oleObject26.bin"/><Relationship Id="rId14" Type="http://schemas.openxmlformats.org/officeDocument/2006/relationships/image" Target="../media/image48.wmf"/></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slide" Target="slide4.xml"/><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34.bin"/><Relationship Id="rId3" Type="http://schemas.openxmlformats.org/officeDocument/2006/relationships/notesSlide" Target="../notesSlides/notesSlide20.xml"/><Relationship Id="rId7" Type="http://schemas.openxmlformats.org/officeDocument/2006/relationships/oleObject" Target="../embeddings/oleObject31.bin"/><Relationship Id="rId12" Type="http://schemas.openxmlformats.org/officeDocument/2006/relationships/image" Target="../media/image54.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1.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53.wmf"/><Relationship Id="rId4" Type="http://schemas.openxmlformats.org/officeDocument/2006/relationships/image" Target="../media/image3.jpeg"/><Relationship Id="rId9" Type="http://schemas.openxmlformats.org/officeDocument/2006/relationships/oleObject" Target="../embeddings/oleObject32.bin"/><Relationship Id="rId14" Type="http://schemas.openxmlformats.org/officeDocument/2006/relationships/image" Target="../media/image55.wmf"/></Relationships>
</file>

<file path=ppt/slides/_rels/slide21.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39.bin"/><Relationship Id="rId3" Type="http://schemas.openxmlformats.org/officeDocument/2006/relationships/notesSlide" Target="../notesSlides/notesSlide21.xml"/><Relationship Id="rId7" Type="http://schemas.openxmlformats.org/officeDocument/2006/relationships/oleObject" Target="../embeddings/oleObject36.bin"/><Relationship Id="rId12" Type="http://schemas.openxmlformats.org/officeDocument/2006/relationships/image" Target="../media/image59.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6.wmf"/><Relationship Id="rId11" Type="http://schemas.openxmlformats.org/officeDocument/2006/relationships/oleObject" Target="../embeddings/oleObject38.bin"/><Relationship Id="rId5" Type="http://schemas.openxmlformats.org/officeDocument/2006/relationships/oleObject" Target="../embeddings/oleObject35.bin"/><Relationship Id="rId10" Type="http://schemas.openxmlformats.org/officeDocument/2006/relationships/image" Target="../media/image58.wmf"/><Relationship Id="rId4" Type="http://schemas.openxmlformats.org/officeDocument/2006/relationships/image" Target="../media/image3.jpeg"/><Relationship Id="rId9" Type="http://schemas.openxmlformats.org/officeDocument/2006/relationships/oleObject" Target="../embeddings/oleObject37.bin"/><Relationship Id="rId14" Type="http://schemas.openxmlformats.org/officeDocument/2006/relationships/image" Target="../media/image60.wmf"/></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23.xml"/><Relationship Id="rId7"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40.bin"/><Relationship Id="rId5" Type="http://schemas.openxmlformats.org/officeDocument/2006/relationships/image" Target="../media/image64.emf"/><Relationship Id="rId4" Type="http://schemas.openxmlformats.org/officeDocument/2006/relationships/image" Target="../media/image3.jpeg"/><Relationship Id="rId9" Type="http://schemas.openxmlformats.org/officeDocument/2006/relationships/image" Target="../media/image63.wmf"/></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8.em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notesSlide" Target="../notesSlides/notesSlide26.xml"/><Relationship Id="rId7"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42.bin"/><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28.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jpeg"/><Relationship Id="rId9" Type="http://schemas.openxmlformats.org/officeDocument/2006/relationships/image" Target="../media/image72.emf"/></Relationships>
</file>

<file path=ppt/slides/_rels/slide29.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notesSlide" Target="../notesSlides/notesSlide29.xml"/><Relationship Id="rId7" Type="http://schemas.openxmlformats.org/officeDocument/2006/relationships/oleObject" Target="../embeddings/oleObject45.bin"/><Relationship Id="rId12" Type="http://schemas.openxmlformats.org/officeDocument/2006/relationships/image" Target="../media/image79.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76.e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78.wmf"/><Relationship Id="rId4" Type="http://schemas.openxmlformats.org/officeDocument/2006/relationships/image" Target="../media/image3.jpeg"/><Relationship Id="rId9" Type="http://schemas.openxmlformats.org/officeDocument/2006/relationships/oleObject" Target="../embeddings/oleObject46.bin"/></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0.emf"/><Relationship Id="rId5" Type="http://schemas.openxmlformats.org/officeDocument/2006/relationships/oleObject" Target="../embeddings/oleObject48.bin"/><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32.xml"/><Relationship Id="rId7" Type="http://schemas.openxmlformats.org/officeDocument/2006/relationships/image" Target="../media/image87.png"/><Relationship Id="rId12" Type="http://schemas.openxmlformats.org/officeDocument/2006/relationships/image" Target="../media/image90.jpeg"/><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86.png"/><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4.emf"/><Relationship Id="rId4" Type="http://schemas.openxmlformats.org/officeDocument/2006/relationships/image" Target="../media/image3.jpeg"/><Relationship Id="rId9" Type="http://schemas.openxmlformats.org/officeDocument/2006/relationships/oleObject" Target="../embeddings/oleObject49.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93.wmf"/><Relationship Id="rId3" Type="http://schemas.openxmlformats.org/officeDocument/2006/relationships/notesSlide" Target="../notesSlides/notesSlide33.xml"/><Relationship Id="rId7" Type="http://schemas.openxmlformats.org/officeDocument/2006/relationships/image" Target="../media/image96.png"/><Relationship Id="rId12"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95.jpeg"/><Relationship Id="rId11" Type="http://schemas.openxmlformats.org/officeDocument/2006/relationships/image" Target="../media/image92.wmf"/><Relationship Id="rId5" Type="http://schemas.openxmlformats.org/officeDocument/2006/relationships/image" Target="../media/image94.png"/><Relationship Id="rId10" Type="http://schemas.openxmlformats.org/officeDocument/2006/relationships/oleObject" Target="../embeddings/oleObject51.bin"/><Relationship Id="rId4" Type="http://schemas.openxmlformats.org/officeDocument/2006/relationships/image" Target="../media/image3.jpeg"/><Relationship Id="rId9" Type="http://schemas.openxmlformats.org/officeDocument/2006/relationships/image" Target="../media/image91.wmf"/><Relationship Id="rId14"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notesSlide" Target="../notesSlides/notesSlide34.xml"/><Relationship Id="rId7" Type="http://schemas.openxmlformats.org/officeDocument/2006/relationships/image" Target="../media/image99.jpe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98.emf"/><Relationship Id="rId5" Type="http://schemas.openxmlformats.org/officeDocument/2006/relationships/oleObject" Target="../embeddings/oleObject53.bin"/><Relationship Id="rId4" Type="http://schemas.openxmlformats.org/officeDocument/2006/relationships/image" Target="../media/image3.jpeg"/><Relationship Id="rId9" Type="http://schemas.openxmlformats.org/officeDocument/2006/relationships/image" Target="../media/image101.emf"/></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3.jpeg"/><Relationship Id="rId7" Type="http://schemas.openxmlformats.org/officeDocument/2006/relationships/image" Target="../media/image105.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37.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notesSlide" Target="../notesSlides/notesSlide37.xml"/><Relationship Id="rId7" Type="http://schemas.openxmlformats.org/officeDocument/2006/relationships/image" Target="../media/image108.jpe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07.emf"/><Relationship Id="rId5" Type="http://schemas.openxmlformats.org/officeDocument/2006/relationships/oleObject" Target="../embeddings/oleObject54.bin"/><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11.emf"/><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jpeg"/><Relationship Id="rId5" Type="http://schemas.openxmlformats.org/officeDocument/2006/relationships/image" Target="../media/image7.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wmf"/><Relationship Id="rId11" Type="http://schemas.openxmlformats.org/officeDocument/2006/relationships/image" Target="../media/image3.jpeg"/><Relationship Id="rId5" Type="http://schemas.openxmlformats.org/officeDocument/2006/relationships/oleObject" Target="../embeddings/oleObject2.bin"/><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9.w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1601" y="2757013"/>
            <a:ext cx="8910321" cy="1003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dirty="0">
                <a:solidFill>
                  <a:schemeClr val="tx1"/>
                </a:solidFill>
                <a:latin typeface="黑体" pitchFamily="49" charset="-122"/>
                <a:ea typeface="黑体" pitchFamily="49" charset="-122"/>
              </a:rPr>
              <a:t>水下无线光通信捕跟瞄</a:t>
            </a:r>
            <a:r>
              <a:rPr lang="en-US" altLang="zh-CN" sz="3200" dirty="0">
                <a:solidFill>
                  <a:schemeClr val="tx1"/>
                </a:solidFill>
                <a:latin typeface="黑体" pitchFamily="49" charset="-122"/>
                <a:ea typeface="黑体" pitchFamily="49" charset="-122"/>
              </a:rPr>
              <a:t>(APT)</a:t>
            </a:r>
            <a:r>
              <a:rPr lang="zh-CN" altLang="en-US" sz="3200" dirty="0">
                <a:solidFill>
                  <a:schemeClr val="tx1"/>
                </a:solidFill>
                <a:latin typeface="黑体" pitchFamily="49" charset="-122"/>
                <a:ea typeface="黑体" pitchFamily="49" charset="-122"/>
              </a:rPr>
              <a:t>系统的研究与实现</a:t>
            </a:r>
          </a:p>
        </p:txBody>
      </p:sp>
      <p:sp>
        <p:nvSpPr>
          <p:cNvPr id="13314" name="文本框 1"/>
          <p:cNvSpPr txBox="1">
            <a:spLocks noChangeArrowheads="1"/>
          </p:cNvSpPr>
          <p:nvPr/>
        </p:nvSpPr>
        <p:spPr bwMode="auto">
          <a:xfrm>
            <a:off x="5490620" y="4824413"/>
            <a:ext cx="2984500" cy="1039812"/>
          </a:xfrm>
          <a:prstGeom prst="rect">
            <a:avLst/>
          </a:prstGeom>
          <a:noFill/>
          <a:ln w="9525">
            <a:noFill/>
            <a:miter lim="800000"/>
            <a:headEnd/>
            <a:tailEnd/>
          </a:ln>
        </p:spPr>
        <p:txBody>
          <a:bodyPr>
            <a:spAutoFit/>
          </a:bodyPr>
          <a:lstStyle/>
          <a:p>
            <a:pPr>
              <a:lnSpc>
                <a:spcPct val="115000"/>
              </a:lnSpc>
            </a:pPr>
            <a:r>
              <a:rPr lang="zh-CN" altLang="en-US" dirty="0">
                <a:latin typeface="Times New Roman" pitchFamily="18" charset="0"/>
                <a:ea typeface="华文楷体"/>
                <a:cs typeface="华文楷体"/>
              </a:rPr>
              <a:t>姓        名：郑祖想</a:t>
            </a:r>
            <a:endParaRPr lang="en-US" altLang="zh-CN" dirty="0">
              <a:latin typeface="Times New Roman" pitchFamily="18" charset="0"/>
              <a:ea typeface="华文楷体"/>
              <a:cs typeface="华文楷体"/>
            </a:endParaRPr>
          </a:p>
          <a:p>
            <a:pPr>
              <a:lnSpc>
                <a:spcPct val="115000"/>
              </a:lnSpc>
            </a:pPr>
            <a:r>
              <a:rPr lang="zh-CN" altLang="en-US" dirty="0">
                <a:latin typeface="Times New Roman" pitchFamily="18" charset="0"/>
                <a:ea typeface="华文楷体"/>
                <a:cs typeface="华文楷体"/>
              </a:rPr>
              <a:t>学        号：</a:t>
            </a:r>
            <a:r>
              <a:rPr lang="en-US" altLang="zh-CN" dirty="0">
                <a:latin typeface="Times New Roman" pitchFamily="18" charset="0"/>
                <a:ea typeface="华文楷体"/>
                <a:cs typeface="华文楷体"/>
              </a:rPr>
              <a:t>31809064</a:t>
            </a:r>
          </a:p>
          <a:p>
            <a:pPr>
              <a:lnSpc>
                <a:spcPct val="115000"/>
              </a:lnSpc>
            </a:pPr>
            <a:r>
              <a:rPr lang="zh-CN" altLang="en-US" dirty="0">
                <a:latin typeface="Times New Roman" pitchFamily="18" charset="0"/>
                <a:ea typeface="华文楷体"/>
                <a:cs typeface="华文楷体"/>
              </a:rPr>
              <a:t>指导教师：殷洪玺  教授</a:t>
            </a:r>
          </a:p>
        </p:txBody>
      </p:sp>
      <p:sp>
        <p:nvSpPr>
          <p:cNvPr id="2" name="矩形 1"/>
          <p:cNvSpPr/>
          <p:nvPr/>
        </p:nvSpPr>
        <p:spPr>
          <a:xfrm>
            <a:off x="2130651" y="2388486"/>
            <a:ext cx="4852219" cy="400110"/>
          </a:xfrm>
          <a:prstGeom prst="rect">
            <a:avLst/>
          </a:prstGeom>
        </p:spPr>
        <p:txBody>
          <a:bodyPr wrap="square">
            <a:spAutoFit/>
          </a:bodyPr>
          <a:lstStyle/>
          <a:p>
            <a:pPr algn="ctr"/>
            <a:r>
              <a:rPr lang="zh-CN" altLang="en-US" sz="2000" dirty="0">
                <a:latin typeface="黑体" panose="02010609060101010101" pitchFamily="49" charset="-122"/>
                <a:ea typeface="黑体" panose="02010609060101010101" pitchFamily="49" charset="-122"/>
              </a:rPr>
              <a:t>专业学位硕士研究生学位论文毕业答辩</a:t>
            </a:r>
          </a:p>
        </p:txBody>
      </p:sp>
      <p:cxnSp>
        <p:nvCxnSpPr>
          <p:cNvPr id="17" name="直接连接符 16"/>
          <p:cNvCxnSpPr/>
          <p:nvPr/>
        </p:nvCxnSpPr>
        <p:spPr bwMode="auto">
          <a:xfrm>
            <a:off x="101601" y="3785155"/>
            <a:ext cx="8910321" cy="0"/>
          </a:xfrm>
          <a:prstGeom prst="line">
            <a:avLst/>
          </a:prstGeom>
          <a:ln w="1270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auto">
          <a:xfrm>
            <a:off x="101601" y="2809795"/>
            <a:ext cx="8910321" cy="0"/>
          </a:xfrm>
          <a:prstGeom prst="line">
            <a:avLst/>
          </a:prstGeom>
          <a:ln w="1270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04" t="12634" r="72455" b="10129"/>
          <a:stretch/>
        </p:blipFill>
        <p:spPr>
          <a:xfrm>
            <a:off x="3985165" y="582213"/>
            <a:ext cx="1143189" cy="1124750"/>
          </a:xfrm>
          <a:prstGeom prst="rect">
            <a:avLst/>
          </a:prstGeom>
        </p:spPr>
      </p:pic>
      <p:pic>
        <p:nvPicPr>
          <p:cNvPr id="16" name="图片 15"/>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9437" t="22609" r="7173" b="19146"/>
          <a:stretch/>
        </p:blipFill>
        <p:spPr>
          <a:xfrm>
            <a:off x="3707925" y="1797794"/>
            <a:ext cx="1697668" cy="515463"/>
          </a:xfrm>
          <a:prstGeom prst="rect">
            <a:avLst/>
          </a:prstGeom>
        </p:spPr>
      </p:pic>
      <p:sp>
        <p:nvSpPr>
          <p:cNvPr id="19" name="文本框 1"/>
          <p:cNvSpPr txBox="1">
            <a:spLocks noChangeArrowheads="1"/>
          </p:cNvSpPr>
          <p:nvPr/>
        </p:nvSpPr>
        <p:spPr bwMode="auto">
          <a:xfrm>
            <a:off x="911348" y="4681776"/>
            <a:ext cx="2984500" cy="1123834"/>
          </a:xfrm>
          <a:prstGeom prst="rect">
            <a:avLst/>
          </a:prstGeom>
          <a:noFill/>
          <a:ln w="9525">
            <a:noFill/>
            <a:miter lim="800000"/>
            <a:headEnd/>
            <a:tailEnd/>
          </a:ln>
        </p:spPr>
        <p:txBody>
          <a:bodyPr>
            <a:spAutoFit/>
          </a:bodyPr>
          <a:lstStyle/>
          <a:p>
            <a:pPr>
              <a:lnSpc>
                <a:spcPct val="200000"/>
              </a:lnSpc>
            </a:pPr>
            <a:r>
              <a:rPr lang="zh-CN" altLang="en-US" dirty="0">
                <a:latin typeface="Times New Roman" pitchFamily="18" charset="0"/>
                <a:ea typeface="华文楷体"/>
                <a:cs typeface="华文楷体"/>
              </a:rPr>
              <a:t>学</a:t>
            </a:r>
            <a:r>
              <a:rPr lang="zh-CN" altLang="en-US" dirty="0" smtClean="0">
                <a:latin typeface="Times New Roman" pitchFamily="18" charset="0"/>
                <a:ea typeface="华文楷体"/>
                <a:cs typeface="华文楷体"/>
              </a:rPr>
              <a:t>        院：信息与通信工程</a:t>
            </a:r>
            <a:endParaRPr lang="en-US" altLang="zh-CN" dirty="0">
              <a:latin typeface="Times New Roman" pitchFamily="18" charset="0"/>
              <a:ea typeface="华文楷体"/>
              <a:cs typeface="华文楷体"/>
            </a:endParaRPr>
          </a:p>
          <a:p>
            <a:pPr>
              <a:lnSpc>
                <a:spcPct val="200000"/>
              </a:lnSpc>
            </a:pPr>
            <a:r>
              <a:rPr lang="zh-CN" altLang="en-US" dirty="0" smtClean="0">
                <a:latin typeface="Times New Roman" pitchFamily="18" charset="0"/>
                <a:ea typeface="华文楷体"/>
                <a:cs typeface="华文楷体"/>
              </a:rPr>
              <a:t>专        业：电子与通信工程</a:t>
            </a:r>
            <a:endParaRPr lang="zh-CN" altLang="en-US" dirty="0">
              <a:latin typeface="Times New Roman" pitchFamily="18" charset="0"/>
              <a:ea typeface="华文楷体"/>
              <a:cs typeface="华文楷体"/>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6454" y="769578"/>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2.1  </a:t>
            </a:r>
            <a:r>
              <a:rPr lang="zh-CN" altLang="en-US" sz="2000" b="1" dirty="0">
                <a:latin typeface="微软雅黑" panose="020B0503020204020204" pitchFamily="34" charset="-122"/>
                <a:ea typeface="微软雅黑" panose="020B0503020204020204" pitchFamily="34" charset="-122"/>
              </a:rPr>
              <a:t>光斑目标检测算法研究</a:t>
            </a:r>
          </a:p>
        </p:txBody>
      </p:sp>
      <p:sp>
        <p:nvSpPr>
          <p:cNvPr id="30" name="圆角矩形 29"/>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1" name="文本框 30"/>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10</a:t>
            </a:r>
            <a:endParaRPr lang="zh-CN" altLang="en-US" sz="1350" dirty="0">
              <a:latin typeface="+mn-lt"/>
              <a:ea typeface="+mn-ea"/>
              <a:cs typeface="+mn-cs"/>
            </a:endParaRPr>
          </a:p>
        </p:txBody>
      </p:sp>
      <p:sp>
        <p:nvSpPr>
          <p:cNvPr id="2" name="矩形 1"/>
          <p:cNvSpPr/>
          <p:nvPr/>
        </p:nvSpPr>
        <p:spPr>
          <a:xfrm>
            <a:off x="3314912" y="1069232"/>
            <a:ext cx="2492990" cy="369332"/>
          </a:xfrm>
          <a:prstGeom prst="rect">
            <a:avLst/>
          </a:prstGeom>
        </p:spPr>
        <p:txBody>
          <a:bodyPr wrap="non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相关算子及形态学滤波</a:t>
            </a:r>
            <a:endParaRPr lang="zh-CN" altLang="en-US" b="1" dirty="0">
              <a:latin typeface="微软雅黑" panose="020B0503020204020204" pitchFamily="34" charset="-122"/>
              <a:ea typeface="微软雅黑" panose="020B0503020204020204" pitchFamily="34" charset="-122"/>
            </a:endParaRPr>
          </a:p>
        </p:txBody>
      </p:sp>
      <p:sp>
        <p:nvSpPr>
          <p:cNvPr id="6" name="矩形 5"/>
          <p:cNvSpPr/>
          <p:nvPr/>
        </p:nvSpPr>
        <p:spPr>
          <a:xfrm>
            <a:off x="442267" y="1449363"/>
            <a:ext cx="2055371" cy="372025"/>
          </a:xfrm>
          <a:prstGeom prst="rect">
            <a:avLst/>
          </a:prstGeom>
        </p:spPr>
        <p:txBody>
          <a:bodyPr wrap="none">
            <a:spAutoFit/>
          </a:bodyPr>
          <a:lstStyle/>
          <a:p>
            <a:pPr>
              <a:lnSpc>
                <a:spcPct val="125000"/>
              </a:lnSpc>
              <a:tabLst>
                <a:tab pos="239395" algn="l"/>
              </a:tabLst>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Canny</a:t>
            </a:r>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边缘检测</a:t>
            </a:r>
          </a:p>
        </p:txBody>
      </p:sp>
      <p:sp>
        <p:nvSpPr>
          <p:cNvPr id="8" name="矩形 7"/>
          <p:cNvSpPr/>
          <p:nvPr/>
        </p:nvSpPr>
        <p:spPr>
          <a:xfrm>
            <a:off x="4484318" y="1455105"/>
            <a:ext cx="1816274" cy="372025"/>
          </a:xfrm>
          <a:prstGeom prst="rect">
            <a:avLst/>
          </a:prstGeom>
        </p:spPr>
        <p:txBody>
          <a:bodyPr wrap="square">
            <a:spAutoFit/>
          </a:bodyPr>
          <a:lstStyle/>
          <a:p>
            <a:pPr>
              <a:lnSpc>
                <a:spcPct val="125000"/>
              </a:lnSpc>
              <a:tabLst>
                <a:tab pos="239395" algn="l"/>
              </a:tabLst>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sz="1600" b="1" dirty="0">
                <a:latin typeface="微软雅黑" panose="020B0503020204020204" pitchFamily="34" charset="-122"/>
                <a:ea typeface="微软雅黑" panose="020B0503020204020204" pitchFamily="34" charset="-122"/>
                <a:cs typeface="Times New Roman" panose="02020603050405020304" pitchFamily="18" charset="0"/>
              </a:rPr>
              <a:t>霍夫圆检测</a:t>
            </a:r>
          </a:p>
        </p:txBody>
      </p:sp>
      <p:sp>
        <p:nvSpPr>
          <p:cNvPr id="9" name="矩形 8"/>
          <p:cNvSpPr/>
          <p:nvPr/>
        </p:nvSpPr>
        <p:spPr>
          <a:xfrm>
            <a:off x="4489578" y="1827869"/>
            <a:ext cx="4308219" cy="707886"/>
          </a:xfrm>
          <a:prstGeom prst="rect">
            <a:avLst/>
          </a:prstGeom>
        </p:spPr>
        <p:txBody>
          <a:bodyPr wrap="square">
            <a:spAutoFit/>
          </a:bodyPr>
          <a:lstStyle/>
          <a:p>
            <a:pPr>
              <a:lnSpc>
                <a:spcPct val="125000"/>
              </a:lnSpc>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通过构造三维计数器，根据帧的宽高和给定的检测圆半径范围，计算出检测圆的圆心范围</a:t>
            </a:r>
            <a:endParaRPr lang="zh-CN" altLang="en-US" sz="1600" dirty="0">
              <a:latin typeface="微软雅黑" panose="020B0503020204020204" pitchFamily="34" charset="-122"/>
              <a:ea typeface="微软雅黑" panose="020B0503020204020204" pitchFamily="34" charset="-122"/>
            </a:endParaRPr>
          </a:p>
        </p:txBody>
      </p:sp>
      <p:sp>
        <p:nvSpPr>
          <p:cNvPr id="3" name="矩形 2"/>
          <p:cNvSpPr/>
          <p:nvPr/>
        </p:nvSpPr>
        <p:spPr>
          <a:xfrm>
            <a:off x="442267" y="1892917"/>
            <a:ext cx="3672800" cy="338554"/>
          </a:xfrm>
          <a:prstGeom prst="rect">
            <a:avLst/>
          </a:prstGeom>
        </p:spPr>
        <p:txBody>
          <a:bodyPr wrap="none">
            <a:spAutoFit/>
          </a:bodyPr>
          <a:lstStyle/>
          <a:p>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通过梯度方向导数求卷积的方法来进行</a:t>
            </a:r>
            <a:endParaRPr lang="zh-CN" altLang="en-US" sz="1600"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21099467"/>
              </p:ext>
            </p:extLst>
          </p:nvPr>
        </p:nvGraphicFramePr>
        <p:xfrm>
          <a:off x="453183" y="2262152"/>
          <a:ext cx="3929627" cy="1899120"/>
        </p:xfrm>
        <a:graphic>
          <a:graphicData uri="http://schemas.openxmlformats.org/presentationml/2006/ole">
            <mc:AlternateContent xmlns:mc="http://schemas.openxmlformats.org/markup-compatibility/2006">
              <mc:Choice xmlns:v="urn:schemas-microsoft-com:vml" Requires="v">
                <p:oleObj spid="_x0000_s26890" name="Visio" r:id="rId4" imgW="5753259" imgH="2790696" progId="Visio.Drawing.15">
                  <p:embed/>
                </p:oleObj>
              </mc:Choice>
              <mc:Fallback>
                <p:oleObj name="Visio" r:id="rId4" imgW="5753259" imgH="2790696"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183" y="2262152"/>
                        <a:ext cx="3929627" cy="1899120"/>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48263438"/>
              </p:ext>
            </p:extLst>
          </p:nvPr>
        </p:nvGraphicFramePr>
        <p:xfrm>
          <a:off x="3465720" y="4171256"/>
          <a:ext cx="5078203" cy="2340834"/>
        </p:xfrm>
        <a:graphic>
          <a:graphicData uri="http://schemas.openxmlformats.org/presentationml/2006/ole">
            <mc:AlternateContent xmlns:mc="http://schemas.openxmlformats.org/markup-compatibility/2006">
              <mc:Choice xmlns:v="urn:schemas-microsoft-com:vml" Requires="v">
                <p:oleObj spid="_x0000_s26891" name="Visio" r:id="rId6" imgW="10868000" imgH="4572154" progId="Visio.Drawing.15">
                  <p:embed/>
                </p:oleObj>
              </mc:Choice>
              <mc:Fallback>
                <p:oleObj name="Visio" r:id="rId6" imgW="10868000" imgH="4572154" progId="Visio.Drawing.15">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r="10698" b="2438"/>
                      <a:stretch>
                        <a:fillRect/>
                      </a:stretch>
                    </p:blipFill>
                    <p:spPr bwMode="auto">
                      <a:xfrm>
                        <a:off x="3465720" y="4171256"/>
                        <a:ext cx="5078203" cy="2340834"/>
                      </a:xfrm>
                      <a:prstGeom prst="rect">
                        <a:avLst/>
                      </a:prstGeom>
                      <a:noFill/>
                    </p:spPr>
                  </p:pic>
                </p:oleObj>
              </mc:Fallback>
            </mc:AlternateContent>
          </a:graphicData>
        </a:graphic>
      </p:graphicFrame>
      <p:sp>
        <p:nvSpPr>
          <p:cNvPr id="24" name="矩形 23"/>
          <p:cNvSpPr/>
          <p:nvPr/>
        </p:nvSpPr>
        <p:spPr>
          <a:xfrm>
            <a:off x="4484318" y="2601494"/>
            <a:ext cx="1555234" cy="406137"/>
          </a:xfrm>
          <a:prstGeom prst="rect">
            <a:avLst/>
          </a:prstGeom>
        </p:spPr>
        <p:txBody>
          <a:bodyPr wrap="none">
            <a:spAutoFit/>
          </a:bodyPr>
          <a:lstStyle/>
          <a:p>
            <a:pPr>
              <a:lnSpc>
                <a:spcPct val="125000"/>
              </a:lnSpc>
              <a:tabLst>
                <a:tab pos="239395" algn="l"/>
              </a:tabLst>
            </a:pPr>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形态学滤波</a:t>
            </a:r>
            <a:endParaRPr lang="zh-CN"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a:off x="4516803" y="3048763"/>
            <a:ext cx="4171972" cy="679801"/>
          </a:xfrm>
          <a:prstGeom prst="rect">
            <a:avLst/>
          </a:prstGeom>
        </p:spPr>
        <p:txBody>
          <a:bodyPr wrap="square">
            <a:spAutoFit/>
          </a:bodyPr>
          <a:lstStyle/>
          <a:p>
            <a:pPr>
              <a:lnSpc>
                <a:spcPct val="125000"/>
              </a:lnSpc>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腐蚀、膨胀、开运算、闭运算、顶帽运算、底帽运算等</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矩形 24"/>
          <p:cNvSpPr/>
          <p:nvPr/>
        </p:nvSpPr>
        <p:spPr>
          <a:xfrm>
            <a:off x="778157" y="5168814"/>
            <a:ext cx="2359476" cy="753220"/>
          </a:xfrm>
          <a:prstGeom prst="rect">
            <a:avLst/>
          </a:prstGeom>
        </p:spPr>
        <p:txBody>
          <a:bodyPr wrap="square">
            <a:spAutoFit/>
          </a:bodyPr>
          <a:lstStyle/>
          <a:p>
            <a:pPr algn="ctr">
              <a:lnSpc>
                <a:spcPct val="125000"/>
              </a:lnSpc>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基于</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水下光斑的目标检测算法实现</a:t>
            </a:r>
          </a:p>
        </p:txBody>
      </p:sp>
      <p:sp>
        <p:nvSpPr>
          <p:cNvPr id="26" name="文本框 25"/>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27" name="组 2"/>
          <p:cNvGrpSpPr>
            <a:grpSpLocks/>
          </p:cNvGrpSpPr>
          <p:nvPr/>
        </p:nvGrpSpPr>
        <p:grpSpPr bwMode="auto">
          <a:xfrm rot="5400000">
            <a:off x="1094581" y="-255781"/>
            <a:ext cx="46038" cy="1778000"/>
            <a:chOff x="1" y="2266931"/>
            <a:chExt cx="12192115" cy="1446550"/>
          </a:xfrm>
        </p:grpSpPr>
        <p:sp>
          <p:nvSpPr>
            <p:cNvPr id="28" name="矩形 27"/>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2" name="矩形 31"/>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3" name="矩形 32"/>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34" name="矩形 33"/>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35" name="图片 1" descr="校徽1"/>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p:cNvSpPr/>
          <p:nvPr/>
        </p:nvSpPr>
        <p:spPr>
          <a:xfrm>
            <a:off x="1440003" y="4073122"/>
            <a:ext cx="1866217"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2.7  </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Canny</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边缘检测</a:t>
            </a:r>
          </a:p>
        </p:txBody>
      </p:sp>
      <p:sp>
        <p:nvSpPr>
          <p:cNvPr id="23" name="矩形 22"/>
          <p:cNvSpPr/>
          <p:nvPr/>
        </p:nvSpPr>
        <p:spPr>
          <a:xfrm>
            <a:off x="4750890" y="6408684"/>
            <a:ext cx="2473754"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2.8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光斑</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目标检测实现流程</a:t>
            </a:r>
          </a:p>
        </p:txBody>
      </p:sp>
    </p:spTree>
    <p:extLst>
      <p:ext uri="{BB962C8B-B14F-4D97-AF65-F5344CB8AC3E}">
        <p14:creationId xmlns:p14="http://schemas.microsoft.com/office/powerpoint/2010/main" val="4176126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6781" y="76658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2.1  </a:t>
            </a:r>
            <a:r>
              <a:rPr lang="zh-CN" altLang="en-US" sz="2000" b="1" dirty="0">
                <a:latin typeface="微软雅黑" panose="020B0503020204020204" pitchFamily="34" charset="-122"/>
                <a:ea typeface="微软雅黑" panose="020B0503020204020204" pitchFamily="34" charset="-122"/>
              </a:rPr>
              <a:t>光斑目标检测算法研究</a:t>
            </a:r>
          </a:p>
        </p:txBody>
      </p:sp>
      <p:pic>
        <p:nvPicPr>
          <p:cNvPr id="41" name="图片 40"/>
          <p:cNvPicPr>
            <a:picLocks noChangeAspect="1"/>
          </p:cNvPicPr>
          <p:nvPr/>
        </p:nvPicPr>
        <p:blipFill rotWithShape="1">
          <a:blip r:embed="rId3"/>
          <a:srcRect l="12245" b="12505"/>
          <a:stretch/>
        </p:blipFill>
        <p:spPr>
          <a:xfrm>
            <a:off x="1638743" y="2531188"/>
            <a:ext cx="6119370" cy="3897486"/>
          </a:xfrm>
          <a:prstGeom prst="rect">
            <a:avLst/>
          </a:prstGeom>
        </p:spPr>
      </p:pic>
      <p:sp>
        <p:nvSpPr>
          <p:cNvPr id="2" name="矩形 1"/>
          <p:cNvSpPr/>
          <p:nvPr/>
        </p:nvSpPr>
        <p:spPr>
          <a:xfrm>
            <a:off x="817563" y="1805721"/>
            <a:ext cx="7229814" cy="707886"/>
          </a:xfrm>
          <a:prstGeom prst="rect">
            <a:avLst/>
          </a:prstGeom>
        </p:spPr>
        <p:txBody>
          <a:bodyPr wrap="square">
            <a:spAutoFit/>
          </a:bodyPr>
          <a:lstStyle/>
          <a:p>
            <a:pPr algn="ctr">
              <a:lnSpc>
                <a:spcPct val="125000"/>
              </a:lnSpc>
              <a:spcAft>
                <a:spcPts val="0"/>
              </a:spcAft>
              <a:tabLst>
                <a:tab pos="239395" algn="l"/>
              </a:tabLst>
            </a:pP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几种算法在光环境</a:t>
            </a:r>
            <a:r>
              <a:rPr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下的实验结果 </a:t>
            </a:r>
            <a:r>
              <a:rPr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从左到右为环境</a:t>
            </a:r>
            <a:r>
              <a:rPr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：背景光弱，光功率小；环境</a:t>
            </a:r>
            <a:r>
              <a:rPr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：背景光强，光功率大；环境</a:t>
            </a:r>
            <a:r>
              <a:rPr lang="en-US"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背景</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光弱，光功率大</a:t>
            </a:r>
            <a:r>
              <a:rPr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439647" y="2833326"/>
            <a:ext cx="1199096" cy="3293209"/>
          </a:xfrm>
          <a:prstGeom prst="rect">
            <a:avLst/>
          </a:prstGeom>
        </p:spPr>
        <p:txBody>
          <a:bodyPr wrap="square">
            <a:spAutoFit/>
          </a:bodyPr>
          <a:lstStyle/>
          <a:p>
            <a:r>
              <a:rPr lang="zh-CN" altLang="en-US"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三帧差法</a:t>
            </a:r>
            <a:endPar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GMM</a:t>
            </a:r>
          </a:p>
          <a:p>
            <a:endPar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kern="100" dirty="0" err="1"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ViBe</a:t>
            </a:r>
            <a:endPar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LK</a:t>
            </a:r>
            <a:r>
              <a:rPr lang="zh-CN" altLang="en-US"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光流法</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
        <p:nvSpPr>
          <p:cNvPr id="3" name="矩形 2"/>
          <p:cNvSpPr/>
          <p:nvPr/>
        </p:nvSpPr>
        <p:spPr>
          <a:xfrm>
            <a:off x="1467828" y="1432098"/>
            <a:ext cx="6461200" cy="400110"/>
          </a:xfrm>
          <a:prstGeom prst="rect">
            <a:avLst/>
          </a:prstGeom>
        </p:spPr>
        <p:txBody>
          <a:bodyPr wrap="square">
            <a:spAutoFit/>
          </a:bodyPr>
          <a:lstStyle/>
          <a:p>
            <a:pPr algn="just">
              <a:lnSpc>
                <a:spcPct val="125000"/>
              </a:lnSpc>
              <a:spcAft>
                <a:spcPts val="0"/>
              </a:spcAft>
              <a:tabLst>
                <a:tab pos="239395" algn="l"/>
              </a:tabLst>
            </a:pPr>
            <a:r>
              <a:rPr lang="zh-CN"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实验</a:t>
            </a:r>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环境：</a:t>
            </a:r>
            <a:r>
              <a:rPr lang="zh-CN"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600" kern="0" dirty="0" err="1">
                <a:latin typeface="微软雅黑" panose="020B0503020204020204" pitchFamily="34" charset="-122"/>
                <a:ea typeface="微软雅黑" panose="020B0503020204020204" pitchFamily="34" charset="-122"/>
                <a:cs typeface="Times New Roman" panose="02020603050405020304" pitchFamily="18" charset="0"/>
              </a:rPr>
              <a:t>OpenCV</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框架</a:t>
            </a:r>
            <a:r>
              <a:rPr lang="zh-CN"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Visual Studio2015</a:t>
            </a:r>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编程实现</a:t>
            </a:r>
            <a:endParaRPr lang="zh-CN" altLang="en-US" sz="1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7" name="组 2"/>
          <p:cNvGrpSpPr>
            <a:grpSpLocks/>
          </p:cNvGrpSpPr>
          <p:nvPr/>
        </p:nvGrpSpPr>
        <p:grpSpPr bwMode="auto">
          <a:xfrm rot="5400000">
            <a:off x="1094581" y="-255781"/>
            <a:ext cx="46038" cy="1778000"/>
            <a:chOff x="1" y="2266931"/>
            <a:chExt cx="12192115" cy="1446550"/>
          </a:xfrm>
        </p:grpSpPr>
        <p:sp>
          <p:nvSpPr>
            <p:cNvPr id="18" name="矩形 17"/>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9" name="矩形 18"/>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0" name="矩形 19"/>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4" name="矩形 23"/>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25"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2788289" y="6407361"/>
            <a:ext cx="3820277"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2.9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几种</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算法在光环境</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1</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2</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3</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下的实验结果</a:t>
            </a:r>
          </a:p>
        </p:txBody>
      </p:sp>
      <p:sp>
        <p:nvSpPr>
          <p:cNvPr id="22" name="圆角矩形 21"/>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3" name="文本框 22"/>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11</a:t>
            </a:r>
            <a:endParaRPr lang="zh-CN" altLang="en-US" sz="1350" dirty="0">
              <a:latin typeface="+mn-lt"/>
              <a:ea typeface="+mn-ea"/>
              <a:cs typeface="+mn-cs"/>
            </a:endParaRPr>
          </a:p>
        </p:txBody>
      </p:sp>
      <p:sp>
        <p:nvSpPr>
          <p:cNvPr id="26" name="矩形 25"/>
          <p:cNvSpPr/>
          <p:nvPr/>
        </p:nvSpPr>
        <p:spPr>
          <a:xfrm>
            <a:off x="3002682" y="1102685"/>
            <a:ext cx="3647152" cy="369332"/>
          </a:xfrm>
          <a:prstGeom prst="rect">
            <a:avLst/>
          </a:prstGeom>
        </p:spPr>
        <p:txBody>
          <a:bodyPr wrap="none">
            <a:spAutoFit/>
          </a:bodyPr>
          <a:lstStyle/>
          <a:p>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基于水下光斑的目标检测算法实现</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2873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7626" y="733551"/>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2.1  </a:t>
            </a:r>
            <a:r>
              <a:rPr lang="zh-CN" altLang="en-US" sz="2000" b="1" dirty="0">
                <a:latin typeface="微软雅黑" panose="020B0503020204020204" pitchFamily="34" charset="-122"/>
                <a:ea typeface="微软雅黑" panose="020B0503020204020204" pitchFamily="34" charset="-122"/>
              </a:rPr>
              <a:t>光斑目标检测算法研究</a:t>
            </a:r>
          </a:p>
        </p:txBody>
      </p:sp>
      <p:graphicFrame>
        <p:nvGraphicFramePr>
          <p:cNvPr id="3" name="对象 2"/>
          <p:cNvGraphicFramePr>
            <a:graphicFrameLocks noChangeAspect="1"/>
          </p:cNvGraphicFramePr>
          <p:nvPr>
            <p:extLst>
              <p:ext uri="{D42A27DB-BD31-4B8C-83A1-F6EECF244321}">
                <p14:modId xmlns:p14="http://schemas.microsoft.com/office/powerpoint/2010/main" val="3977635305"/>
              </p:ext>
            </p:extLst>
          </p:nvPr>
        </p:nvGraphicFramePr>
        <p:xfrm>
          <a:off x="4791807" y="1622124"/>
          <a:ext cx="4051472" cy="4381592"/>
        </p:xfrm>
        <a:graphic>
          <a:graphicData uri="http://schemas.openxmlformats.org/presentationml/2006/ole">
            <mc:AlternateContent xmlns:mc="http://schemas.openxmlformats.org/markup-compatibility/2006">
              <mc:Choice xmlns:v="urn:schemas-microsoft-com:vml" Requires="v">
                <p:oleObj spid="_x0000_s28045" name="Visio" r:id="rId4" imgW="5086285" imgH="5476785" progId="Visio.Drawing.15">
                  <p:embed/>
                </p:oleObj>
              </mc:Choice>
              <mc:Fallback>
                <p:oleObj name="Visio" r:id="rId4" imgW="5086285" imgH="547678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1807" y="1622124"/>
                        <a:ext cx="4051472" cy="4381592"/>
                      </a:xfrm>
                      <a:prstGeom prst="rect">
                        <a:avLst/>
                      </a:prstGeom>
                      <a:noFill/>
                    </p:spPr>
                  </p:pic>
                </p:oleObj>
              </mc:Fallback>
            </mc:AlternateContent>
          </a:graphicData>
        </a:graphic>
      </p:graphicFrame>
      <p:pic>
        <p:nvPicPr>
          <p:cNvPr id="14" name="图片 13"/>
          <p:cNvPicPr/>
          <p:nvPr/>
        </p:nvPicPr>
        <p:blipFill rotWithShape="1">
          <a:blip r:embed="rId6"/>
          <a:srcRect t="15067" r="19986" b="14181"/>
          <a:stretch/>
        </p:blipFill>
        <p:spPr bwMode="auto">
          <a:xfrm>
            <a:off x="185191" y="1526765"/>
            <a:ext cx="2558007" cy="1552346"/>
          </a:xfrm>
          <a:prstGeom prst="rect">
            <a:avLst/>
          </a:prstGeom>
          <a:ln>
            <a:noFill/>
          </a:ln>
          <a:extLst>
            <a:ext uri="{53640926-AAD7-44D8-BBD7-CCE9431645EC}">
              <a14:shadowObscured xmlns:a14="http://schemas.microsoft.com/office/drawing/2010/main"/>
            </a:ext>
          </a:extLst>
        </p:spPr>
      </p:pic>
      <p:pic>
        <p:nvPicPr>
          <p:cNvPr id="15" name="图片 14"/>
          <p:cNvPicPr/>
          <p:nvPr/>
        </p:nvPicPr>
        <p:blipFill rotWithShape="1">
          <a:blip r:embed="rId7">
            <a:extLst>
              <a:ext uri="{28A0092B-C50C-407E-A947-70E740481C1C}">
                <a14:useLocalDpi xmlns:a14="http://schemas.microsoft.com/office/drawing/2010/main" val="0"/>
              </a:ext>
            </a:extLst>
          </a:blip>
          <a:srcRect t="11938" r="20337" b="14609"/>
          <a:stretch/>
        </p:blipFill>
        <p:spPr bwMode="auto">
          <a:xfrm>
            <a:off x="2743198" y="1508389"/>
            <a:ext cx="2349659" cy="1570721"/>
          </a:xfrm>
          <a:prstGeom prst="rect">
            <a:avLst/>
          </a:prstGeom>
          <a:ln>
            <a:noFill/>
          </a:ln>
          <a:extLst>
            <a:ext uri="{53640926-AAD7-44D8-BBD7-CCE9431645EC}">
              <a14:shadowObscured xmlns:a14="http://schemas.microsoft.com/office/drawing/2010/main"/>
            </a:ext>
          </a:extLst>
        </p:spPr>
      </p:pic>
      <p:graphicFrame>
        <p:nvGraphicFramePr>
          <p:cNvPr id="6" name="对象 5"/>
          <p:cNvGraphicFramePr>
            <a:graphicFrameLocks noChangeAspect="1"/>
          </p:cNvGraphicFramePr>
          <p:nvPr>
            <p:extLst>
              <p:ext uri="{D42A27DB-BD31-4B8C-83A1-F6EECF244321}">
                <p14:modId xmlns:p14="http://schemas.microsoft.com/office/powerpoint/2010/main" val="1095467215"/>
              </p:ext>
            </p:extLst>
          </p:nvPr>
        </p:nvGraphicFramePr>
        <p:xfrm>
          <a:off x="953740" y="5300216"/>
          <a:ext cx="2090543" cy="587538"/>
        </p:xfrm>
        <a:graphic>
          <a:graphicData uri="http://schemas.openxmlformats.org/presentationml/2006/ole">
            <mc:AlternateContent xmlns:mc="http://schemas.openxmlformats.org/markup-compatibility/2006">
              <mc:Choice xmlns:v="urn:schemas-microsoft-com:vml" Requires="v">
                <p:oleObj spid="_x0000_s28046" name="Equation" r:id="rId8" imgW="1548728" imgH="431613" progId="Equation.DSMT4">
                  <p:embed/>
                </p:oleObj>
              </mc:Choice>
              <mc:Fallback>
                <p:oleObj name="Equation" r:id="rId8" imgW="1548728" imgH="431613"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740" y="5300216"/>
                        <a:ext cx="2090543" cy="587538"/>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77141290"/>
              </p:ext>
            </p:extLst>
          </p:nvPr>
        </p:nvGraphicFramePr>
        <p:xfrm>
          <a:off x="699608" y="5887755"/>
          <a:ext cx="3863414" cy="772683"/>
        </p:xfrm>
        <a:graphic>
          <a:graphicData uri="http://schemas.openxmlformats.org/presentationml/2006/ole">
            <mc:AlternateContent xmlns:mc="http://schemas.openxmlformats.org/markup-compatibility/2006">
              <mc:Choice xmlns:v="urn:schemas-microsoft-com:vml" Requires="v">
                <p:oleObj spid="_x0000_s28047" name="Equation" r:id="rId10" imgW="2743200" imgH="558800" progId="Equation.DSMT4">
                  <p:embed/>
                </p:oleObj>
              </mc:Choice>
              <mc:Fallback>
                <p:oleObj name="Equation" r:id="rId10" imgW="2743200" imgH="5588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608" y="5887755"/>
                        <a:ext cx="3863414" cy="772683"/>
                      </a:xfrm>
                      <a:prstGeom prst="rect">
                        <a:avLst/>
                      </a:prstGeom>
                      <a:noFill/>
                    </p:spPr>
                  </p:pic>
                </p:oleObj>
              </mc:Fallback>
            </mc:AlternateContent>
          </a:graphicData>
        </a:graphic>
      </p:graphicFrame>
      <p:sp>
        <p:nvSpPr>
          <p:cNvPr id="9" name="矩形 8"/>
          <p:cNvSpPr/>
          <p:nvPr/>
        </p:nvSpPr>
        <p:spPr>
          <a:xfrm>
            <a:off x="142044" y="3362762"/>
            <a:ext cx="4726394" cy="400110"/>
          </a:xfrm>
          <a:prstGeom prst="rect">
            <a:avLst/>
          </a:prstGeom>
        </p:spPr>
        <p:txBody>
          <a:bodyPr wrap="square">
            <a:spAutoFit/>
          </a:bodyPr>
          <a:lstStyle/>
          <a:p>
            <a:pPr algn="just">
              <a:lnSpc>
                <a:spcPct val="125000"/>
              </a:lnSpc>
              <a:spcAft>
                <a:spcPts val="0"/>
              </a:spcAft>
              <a:tabLst>
                <a:tab pos="239395" algn="l"/>
              </a:tabLst>
            </a:pPr>
            <a:r>
              <a:rPr lang="en-US"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1. </a:t>
            </a:r>
            <a:r>
              <a:rPr lang="zh-CN"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原始</a:t>
            </a:r>
            <a:r>
              <a:rPr lang="en-US" altLang="zh-CN" sz="1600" kern="0" dirty="0">
                <a:latin typeface="微软雅黑" panose="020B0503020204020204" pitchFamily="34" charset="-122"/>
                <a:ea typeface="微软雅黑" panose="020B0503020204020204" pitchFamily="34" charset="-122"/>
                <a:cs typeface="Times New Roman" panose="02020603050405020304" pitchFamily="18" charset="0"/>
              </a:rPr>
              <a:t>LK</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光流</a:t>
            </a:r>
            <a:r>
              <a:rPr lang="zh-CN"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法</a:t>
            </a:r>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经过</a:t>
            </a:r>
            <a:r>
              <a:rPr lang="zh-CN" altLang="en-US" sz="1600" kern="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背景阈值</a:t>
            </a:r>
            <a:r>
              <a:rPr lang="zh-CN"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筛选特征点</a:t>
            </a:r>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124345" y="3724731"/>
            <a:ext cx="4622532" cy="1631216"/>
          </a:xfrm>
          <a:prstGeom prst="rect">
            <a:avLst/>
          </a:prstGeom>
        </p:spPr>
        <p:txBody>
          <a:bodyPr wrap="square">
            <a:spAutoFit/>
          </a:bodyPr>
          <a:lstStyle/>
          <a:p>
            <a:pPr algn="just">
              <a:lnSpc>
                <a:spcPct val="125000"/>
              </a:lnSpc>
              <a:spcAft>
                <a:spcPts val="0"/>
              </a:spcAft>
              <a:tabLst>
                <a:tab pos="239395" algn="l"/>
              </a:tabLst>
            </a:pPr>
            <a:r>
              <a:rPr lang="en-US"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sz="1600" kern="0" dirty="0" smtClean="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中心</a:t>
            </a:r>
            <a:r>
              <a:rPr lang="zh-CN" altLang="zh-CN" sz="1600" kern="0"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迭代</a:t>
            </a:r>
            <a:r>
              <a:rPr lang="zh-CN" altLang="zh-CN" sz="1600" kern="0" dirty="0" smtClean="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搜索</a:t>
            </a:r>
            <a:r>
              <a:rPr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将特征点</a:t>
            </a:r>
            <a:r>
              <a:rPr lang="zh-CN" altLang="zh-CN" sz="1600" kern="0" dirty="0" smtClean="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加权平均</a:t>
            </a:r>
            <a:r>
              <a:rPr lang="zh-CN" altLang="zh-CN" sz="1600" kern="0"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位置</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kern="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600" kern="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i="1" kern="0"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kern="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作为光斑中心的</a:t>
            </a:r>
            <a:r>
              <a:rPr lang="zh-CN" altLang="zh-CN" sz="1600" kern="0" dirty="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起始迭代位置</a:t>
            </a:r>
            <a:r>
              <a:rPr lang="zh-CN" altLang="en-US" sz="1600" kern="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比较</a:t>
            </a: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中心像素值与邻域四个方向的像素值，每次都将最大值作为新的中心位置，直至迭代完成。最后得到的中心坐标更接近中心的真实</a:t>
            </a:r>
            <a:r>
              <a:rPr lang="zh-CN" altLang="zh-CN" sz="1600" kern="0" dirty="0" smtClean="0">
                <a:latin typeface="微软雅黑" panose="020B0503020204020204" pitchFamily="34" charset="-122"/>
                <a:ea typeface="微软雅黑" panose="020B0503020204020204" pitchFamily="34" charset="-122"/>
                <a:cs typeface="Times New Roman" panose="02020603050405020304" pitchFamily="18" charset="0"/>
              </a:rPr>
              <a:t>值</a:t>
            </a:r>
            <a:r>
              <a:rPr lang="zh-CN" altLang="en-US" sz="1600" kern="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5397707" y="6010674"/>
            <a:ext cx="2622834"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2.11  </a:t>
            </a: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改进</a:t>
            </a:r>
            <a:r>
              <a:rPr lang="zh-CN" altLang="zh-CN" sz="1400" kern="0" dirty="0">
                <a:latin typeface="Times New Roman" panose="02020603050405020304" pitchFamily="18" charset="0"/>
                <a:ea typeface="华文仿宋" panose="02010600040101010101" pitchFamily="2" charset="-122"/>
                <a:cs typeface="Times New Roman" panose="02020603050405020304" pitchFamily="18" charset="0"/>
              </a:rPr>
              <a:t>的</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LK</a:t>
            </a:r>
            <a:r>
              <a:rPr lang="zh-CN" altLang="zh-CN" sz="1400" kern="0" dirty="0">
                <a:latin typeface="Times New Roman" panose="02020603050405020304" pitchFamily="18" charset="0"/>
                <a:ea typeface="华文仿宋" panose="02010600040101010101" pitchFamily="2" charset="-122"/>
                <a:cs typeface="Times New Roman" panose="02020603050405020304" pitchFamily="18" charset="0"/>
              </a:rPr>
              <a:t>光流法流程图</a:t>
            </a:r>
            <a:endPar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5" name="文本框 24"/>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26" name="组 2"/>
          <p:cNvGrpSpPr>
            <a:grpSpLocks/>
          </p:cNvGrpSpPr>
          <p:nvPr/>
        </p:nvGrpSpPr>
        <p:grpSpPr bwMode="auto">
          <a:xfrm rot="5400000">
            <a:off x="1094581" y="-255781"/>
            <a:ext cx="46038" cy="1778000"/>
            <a:chOff x="1" y="2266931"/>
            <a:chExt cx="12192115" cy="1446550"/>
          </a:xfrm>
        </p:grpSpPr>
        <p:sp>
          <p:nvSpPr>
            <p:cNvPr id="27" name="矩形 26"/>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8" name="矩形 27"/>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2" name="矩形 31"/>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33" name="矩形 32"/>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34" name="图片 1" descr="校徽1"/>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1295193" y="3088080"/>
            <a:ext cx="2922595"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2.10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高斯</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光斑图像的像素值分布</a:t>
            </a:r>
          </a:p>
        </p:txBody>
      </p:sp>
      <p:sp>
        <p:nvSpPr>
          <p:cNvPr id="2" name="矩形 1"/>
          <p:cNvSpPr/>
          <p:nvPr/>
        </p:nvSpPr>
        <p:spPr>
          <a:xfrm>
            <a:off x="3236699" y="1022814"/>
            <a:ext cx="3472425"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基于水下光斑的</a:t>
            </a:r>
            <a:r>
              <a:rPr lang="en-US" altLang="zh-CN" b="1" dirty="0">
                <a:latin typeface="微软雅黑" panose="020B0503020204020204" pitchFamily="34" charset="-122"/>
                <a:ea typeface="微软雅黑" panose="020B0503020204020204" pitchFamily="34" charset="-122"/>
              </a:rPr>
              <a:t>LK</a:t>
            </a:r>
            <a:r>
              <a:rPr lang="zh-CN" altLang="zh-CN" b="1" dirty="0">
                <a:latin typeface="微软雅黑" panose="020B0503020204020204" pitchFamily="34" charset="-122"/>
                <a:ea typeface="微软雅黑" panose="020B0503020204020204" pitchFamily="34" charset="-122"/>
              </a:rPr>
              <a:t>光流改进算法</a:t>
            </a:r>
            <a:endParaRPr lang="zh-CN" altLang="en-US" b="1" dirty="0">
              <a:latin typeface="微软雅黑" panose="020B0503020204020204" pitchFamily="34" charset="-122"/>
              <a:ea typeface="微软雅黑" panose="020B0503020204020204" pitchFamily="34" charset="-122"/>
            </a:endParaRPr>
          </a:p>
        </p:txBody>
      </p:sp>
      <p:sp>
        <p:nvSpPr>
          <p:cNvPr id="22" name="圆角矩形 21"/>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3" name="文本框 22"/>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12</a:t>
            </a:r>
            <a:endParaRPr lang="zh-CN" altLang="en-US" sz="1350" dirty="0">
              <a:latin typeface="+mn-lt"/>
              <a:ea typeface="+mn-ea"/>
              <a:cs typeface="+mn-cs"/>
            </a:endParaRPr>
          </a:p>
        </p:txBody>
      </p:sp>
    </p:spTree>
    <p:extLst>
      <p:ext uri="{BB962C8B-B14F-4D97-AF65-F5344CB8AC3E}">
        <p14:creationId xmlns:p14="http://schemas.microsoft.com/office/powerpoint/2010/main" val="3317587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6782" y="75500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2.1  </a:t>
            </a:r>
            <a:r>
              <a:rPr lang="zh-CN" altLang="en-US" sz="2000" b="1" dirty="0">
                <a:latin typeface="微软雅黑" panose="020B0503020204020204" pitchFamily="34" charset="-122"/>
                <a:ea typeface="微软雅黑" panose="020B0503020204020204" pitchFamily="34" charset="-122"/>
              </a:rPr>
              <a:t>光斑目标检测算法研究</a:t>
            </a:r>
          </a:p>
        </p:txBody>
      </p:sp>
      <p:pic>
        <p:nvPicPr>
          <p:cNvPr id="12" name="图片 11"/>
          <p:cNvPicPr/>
          <p:nvPr/>
        </p:nvPicPr>
        <p:blipFill rotWithShape="1">
          <a:blip r:embed="rId4">
            <a:extLst>
              <a:ext uri="{28A0092B-C50C-407E-A947-70E740481C1C}">
                <a14:useLocalDpi xmlns:a14="http://schemas.microsoft.com/office/drawing/2010/main" val="0"/>
              </a:ext>
            </a:extLst>
          </a:blip>
          <a:srcRect l="5248" t="6009" r="8873" b="1707"/>
          <a:stretch/>
        </p:blipFill>
        <p:spPr bwMode="auto">
          <a:xfrm>
            <a:off x="4923794" y="3011381"/>
            <a:ext cx="3534312" cy="2733798"/>
          </a:xfrm>
          <a:prstGeom prst="rect">
            <a:avLst/>
          </a:prstGeom>
          <a:noFill/>
          <a:ln>
            <a:noFill/>
          </a:ln>
          <a:extLst>
            <a:ext uri="{53640926-AAD7-44D8-BBD7-CCE9431645EC}">
              <a14:shadowObscured xmlns:a14="http://schemas.microsoft.com/office/drawing/2010/main"/>
            </a:ext>
          </a:extLst>
        </p:spPr>
      </p:pic>
      <p:sp>
        <p:nvSpPr>
          <p:cNvPr id="2" name="矩形 1"/>
          <p:cNvSpPr/>
          <p:nvPr/>
        </p:nvSpPr>
        <p:spPr>
          <a:xfrm>
            <a:off x="5464364" y="5749337"/>
            <a:ext cx="2811988" cy="307777"/>
          </a:xfrm>
          <a:prstGeom prst="rect">
            <a:avLst/>
          </a:prstGeom>
        </p:spPr>
        <p:txBody>
          <a:bodyPr wrap="none">
            <a:spAutoFit/>
          </a:bodyPr>
          <a:lstStyle/>
          <a:p>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2.13  </a:t>
            </a:r>
            <a:r>
              <a:rPr lang="zh-CN" altLang="zh-CN" sz="1400" dirty="0" smtClean="0">
                <a:latin typeface="Times New Roman" panose="02020603050405020304" pitchFamily="18" charset="0"/>
                <a:ea typeface="华文仿宋" panose="02010600040101010101" pitchFamily="2" charset="-122"/>
                <a:cs typeface="Times New Roman" panose="02020603050405020304" pitchFamily="18" charset="0"/>
              </a:rPr>
              <a:t>光环境</a:t>
            </a:r>
            <a:r>
              <a:rPr lang="en-US" altLang="zh-CN" sz="1400" dirty="0">
                <a:latin typeface="Times New Roman" panose="02020603050405020304" pitchFamily="18" charset="0"/>
                <a:ea typeface="华文仿宋" panose="02010600040101010101" pitchFamily="2" charset="-122"/>
                <a:cs typeface="Times New Roman" panose="02020603050405020304" pitchFamily="18" charset="0"/>
              </a:rPr>
              <a:t>1</a:t>
            </a:r>
            <a:r>
              <a:rPr lang="zh-CN" altLang="zh-CN" sz="1400" dirty="0">
                <a:latin typeface="Times New Roman" panose="02020603050405020304" pitchFamily="18" charset="0"/>
                <a:ea typeface="华文仿宋" panose="02010600040101010101" pitchFamily="2" charset="-122"/>
                <a:cs typeface="Times New Roman" panose="02020603050405020304" pitchFamily="18" charset="0"/>
              </a:rPr>
              <a:t>中几种算法的</a:t>
            </a:r>
            <a:r>
              <a:rPr lang="en-US" altLang="zh-CN" sz="1400" dirty="0">
                <a:latin typeface="Times New Roman" panose="02020603050405020304" pitchFamily="18" charset="0"/>
                <a:ea typeface="华文仿宋" panose="02010600040101010101" pitchFamily="2" charset="-122"/>
                <a:cs typeface="Times New Roman" panose="02020603050405020304" pitchFamily="18" charset="0"/>
              </a:rPr>
              <a:t>CLE</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0" name="文本框 19"/>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24" name="组 2"/>
          <p:cNvGrpSpPr>
            <a:grpSpLocks/>
          </p:cNvGrpSpPr>
          <p:nvPr/>
        </p:nvGrpSpPr>
        <p:grpSpPr bwMode="auto">
          <a:xfrm rot="5400000">
            <a:off x="1094581" y="-255781"/>
            <a:ext cx="46038" cy="1778000"/>
            <a:chOff x="1" y="2266931"/>
            <a:chExt cx="12192115" cy="1446550"/>
          </a:xfrm>
        </p:grpSpPr>
        <p:sp>
          <p:nvSpPr>
            <p:cNvPr id="25" name="矩形 24"/>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6" name="矩形 25"/>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7" name="矩形 26"/>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8" name="矩形 27"/>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32" name="图片 1" descr="校徽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p:cNvGraphicFramePr>
            <a:graphicFrameLocks noChangeAspect="1"/>
          </p:cNvGraphicFramePr>
          <p:nvPr>
            <p:extLst>
              <p:ext uri="{D42A27DB-BD31-4B8C-83A1-F6EECF244321}">
                <p14:modId xmlns:p14="http://schemas.microsoft.com/office/powerpoint/2010/main" val="4101374257"/>
              </p:ext>
            </p:extLst>
          </p:nvPr>
        </p:nvGraphicFramePr>
        <p:xfrm>
          <a:off x="5464364" y="2403096"/>
          <a:ext cx="2620270" cy="471975"/>
        </p:xfrm>
        <a:graphic>
          <a:graphicData uri="http://schemas.openxmlformats.org/presentationml/2006/ole">
            <mc:AlternateContent xmlns:mc="http://schemas.openxmlformats.org/markup-compatibility/2006">
              <mc:Choice xmlns:v="urn:schemas-microsoft-com:vml" Requires="v">
                <p:oleObj spid="_x0000_s41182" name="Equation" r:id="rId6" imgW="1841500" imgH="330200" progId="Equation.DSMT4">
                  <p:embed/>
                </p:oleObj>
              </mc:Choice>
              <mc:Fallback>
                <p:oleObj name="Equation" r:id="rId6" imgW="1841500" imgH="330200" progId="Equation.DSMT4">
                  <p:embed/>
                  <p:pic>
                    <p:nvPicPr>
                      <p:cNvPr id="4"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4364" y="2403096"/>
                        <a:ext cx="2620270" cy="471975"/>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07902187"/>
              </p:ext>
            </p:extLst>
          </p:nvPr>
        </p:nvGraphicFramePr>
        <p:xfrm>
          <a:off x="2000631" y="6336190"/>
          <a:ext cx="176395" cy="45719"/>
        </p:xfrm>
        <a:graphic>
          <a:graphicData uri="http://schemas.openxmlformats.org/presentationml/2006/ole">
            <mc:AlternateContent xmlns:mc="http://schemas.openxmlformats.org/markup-compatibility/2006">
              <mc:Choice xmlns:v="urn:schemas-microsoft-com:vml" Requires="v">
                <p:oleObj spid="_x0000_s41183" name="Equation" r:id="rId8" imgW="444307" imgH="228501" progId="Equation.DSMT4">
                  <p:embed/>
                </p:oleObj>
              </mc:Choice>
              <mc:Fallback>
                <p:oleObj name="Equation" r:id="rId8" imgW="444307" imgH="228501" progId="Equation.DSMT4">
                  <p:embed/>
                  <p:pic>
                    <p:nvPicPr>
                      <p:cNvPr id="9"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0631" y="6336190"/>
                        <a:ext cx="176395" cy="45719"/>
                      </a:xfrm>
                      <a:prstGeom prst="rect">
                        <a:avLst/>
                      </a:prstGeom>
                      <a:noFill/>
                    </p:spPr>
                  </p:pic>
                </p:oleObj>
              </mc:Fallback>
            </mc:AlternateContent>
          </a:graphicData>
        </a:graphic>
      </p:graphicFrame>
      <p:sp>
        <p:nvSpPr>
          <p:cNvPr id="11" name="Rectangle 9"/>
          <p:cNvSpPr>
            <a:spLocks noChangeArrowheads="1"/>
          </p:cNvSpPr>
          <p:nvPr/>
        </p:nvSpPr>
        <p:spPr bwMode="auto">
          <a:xfrm>
            <a:off x="4915742" y="1623171"/>
            <a:ext cx="415069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5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中心位置误差</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(CLE)</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：计算跟踪位置</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6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kumimoji="0" lang="en-US" altLang="zh-CN" sz="1600" b="0" i="1" u="none" strike="noStrike" cap="none" normalizeH="0" baseline="-3000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0" i="1" u="none" strike="noStrike" cap="none" normalizeH="0" baseline="0" dirty="0" err="1"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kumimoji="0" lang="en-US" altLang="zh-CN" sz="1600" b="0" i="1" u="none" strike="noStrike" cap="none" normalizeH="0" baseline="-30000" dirty="0" err="1"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i</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与真实位置</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(ground-truth)</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之间的欧式距离。</a:t>
            </a:r>
            <a:r>
              <a:rPr kumimoji="0" lang="en-US" altLang="zh-CN"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p>
        </p:txBody>
      </p:sp>
      <p:pic>
        <p:nvPicPr>
          <p:cNvPr id="23" name="图片 22"/>
          <p:cNvPicPr>
            <a:picLocks noChangeAspect="1"/>
          </p:cNvPicPr>
          <p:nvPr/>
        </p:nvPicPr>
        <p:blipFill rotWithShape="1">
          <a:blip r:embed="rId10"/>
          <a:srcRect l="26996" r="17954"/>
          <a:stretch/>
        </p:blipFill>
        <p:spPr>
          <a:xfrm>
            <a:off x="1003794" y="1783094"/>
            <a:ext cx="3636970" cy="3654948"/>
          </a:xfrm>
          <a:prstGeom prst="rect">
            <a:avLst/>
          </a:prstGeom>
        </p:spPr>
      </p:pic>
      <p:sp>
        <p:nvSpPr>
          <p:cNvPr id="29" name="矩形 28"/>
          <p:cNvSpPr/>
          <p:nvPr/>
        </p:nvSpPr>
        <p:spPr>
          <a:xfrm>
            <a:off x="1117600" y="5438042"/>
            <a:ext cx="3161443"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2.12  </a:t>
            </a: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改进</a:t>
            </a:r>
            <a:r>
              <a:rPr lang="zh-CN" altLang="zh-CN" sz="1400" kern="0" dirty="0">
                <a:latin typeface="Times New Roman" panose="02020603050405020304" pitchFamily="18" charset="0"/>
                <a:ea typeface="华文仿宋" panose="02010600040101010101" pitchFamily="2" charset="-122"/>
                <a:cs typeface="Times New Roman" panose="02020603050405020304" pitchFamily="18" charset="0"/>
              </a:rPr>
              <a:t>的</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LK</a:t>
            </a:r>
            <a:r>
              <a:rPr lang="zh-CN" altLang="zh-CN" sz="1400" kern="0" dirty="0">
                <a:latin typeface="Times New Roman" panose="02020603050405020304" pitchFamily="18" charset="0"/>
                <a:ea typeface="华文仿宋" panose="02010600040101010101" pitchFamily="2" charset="-122"/>
                <a:cs typeface="Times New Roman" panose="02020603050405020304" pitchFamily="18" charset="0"/>
              </a:rPr>
              <a:t>光流</a:t>
            </a: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法</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结果前后对比</a:t>
            </a:r>
            <a:endPar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 name="矩形 2"/>
          <p:cNvSpPr/>
          <p:nvPr/>
        </p:nvSpPr>
        <p:spPr>
          <a:xfrm>
            <a:off x="298562" y="2223896"/>
            <a:ext cx="697627" cy="338554"/>
          </a:xfrm>
          <a:prstGeom prst="rect">
            <a:avLst/>
          </a:prstGeom>
        </p:spPr>
        <p:txBody>
          <a:bodyPr wrap="none">
            <a:spAutoFit/>
          </a:bodyPr>
          <a:lstStyle/>
          <a:p>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环境</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 32"/>
          <p:cNvSpPr/>
          <p:nvPr/>
        </p:nvSpPr>
        <p:spPr>
          <a:xfrm>
            <a:off x="298562" y="3341305"/>
            <a:ext cx="697627" cy="338554"/>
          </a:xfrm>
          <a:prstGeom prst="rect">
            <a:avLst/>
          </a:prstGeom>
        </p:spPr>
        <p:txBody>
          <a:bodyPr wrap="none">
            <a:spAutoFit/>
          </a:bodyPr>
          <a:lstStyle/>
          <a:p>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环境</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341536" y="4575194"/>
            <a:ext cx="697627" cy="338554"/>
          </a:xfrm>
          <a:prstGeom prst="rect">
            <a:avLst/>
          </a:prstGeom>
        </p:spPr>
        <p:txBody>
          <a:bodyPr wrap="none">
            <a:spAutoFit/>
          </a:bodyPr>
          <a:lstStyle/>
          <a:p>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环境</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圆角矩形 21"/>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5" name="文本框 34"/>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13</a:t>
            </a:r>
            <a:endParaRPr lang="zh-CN" altLang="en-US" sz="1350" dirty="0">
              <a:latin typeface="+mn-lt"/>
              <a:ea typeface="+mn-ea"/>
              <a:cs typeface="+mn-cs"/>
            </a:endParaRPr>
          </a:p>
        </p:txBody>
      </p:sp>
    </p:spTree>
    <p:extLst>
      <p:ext uri="{BB962C8B-B14F-4D97-AF65-F5344CB8AC3E}">
        <p14:creationId xmlns:p14="http://schemas.microsoft.com/office/powerpoint/2010/main" val="31159870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6782" y="75500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2.1  </a:t>
            </a:r>
            <a:r>
              <a:rPr lang="zh-CN" altLang="en-US" sz="2000" b="1" dirty="0">
                <a:latin typeface="微软雅黑" panose="020B0503020204020204" pitchFamily="34" charset="-122"/>
                <a:ea typeface="微软雅黑" panose="020B0503020204020204" pitchFamily="34" charset="-122"/>
              </a:rPr>
              <a:t>光斑目标检测算法研究</a:t>
            </a:r>
          </a:p>
        </p:txBody>
      </p:sp>
      <p:pic>
        <p:nvPicPr>
          <p:cNvPr id="14" name="图片 13"/>
          <p:cNvPicPr/>
          <p:nvPr/>
        </p:nvPicPr>
        <p:blipFill rotWithShape="1">
          <a:blip r:embed="rId4">
            <a:extLst>
              <a:ext uri="{28A0092B-C50C-407E-A947-70E740481C1C}">
                <a14:useLocalDpi xmlns:a14="http://schemas.microsoft.com/office/drawing/2010/main" val="0"/>
              </a:ext>
            </a:extLst>
          </a:blip>
          <a:srcRect l="5524" t="5235" r="8736" b="1905"/>
          <a:stretch/>
        </p:blipFill>
        <p:spPr bwMode="auto">
          <a:xfrm>
            <a:off x="640886" y="3969079"/>
            <a:ext cx="3263428" cy="2546218"/>
          </a:xfrm>
          <a:prstGeom prst="rect">
            <a:avLst/>
          </a:prstGeom>
          <a:noFill/>
          <a:ln>
            <a:noFill/>
          </a:ln>
          <a:extLst>
            <a:ext uri="{53640926-AAD7-44D8-BBD7-CCE9431645EC}">
              <a14:shadowObscured xmlns:a14="http://schemas.microsoft.com/office/drawing/2010/main"/>
            </a:ext>
          </a:extLst>
        </p:spPr>
      </p:pic>
      <p:pic>
        <p:nvPicPr>
          <p:cNvPr id="15" name="图片 14"/>
          <p:cNvPicPr/>
          <p:nvPr/>
        </p:nvPicPr>
        <p:blipFill rotWithShape="1">
          <a:blip r:embed="rId5">
            <a:extLst>
              <a:ext uri="{28A0092B-C50C-407E-A947-70E740481C1C}">
                <a14:useLocalDpi xmlns:a14="http://schemas.microsoft.com/office/drawing/2010/main" val="0"/>
              </a:ext>
            </a:extLst>
          </a:blip>
          <a:srcRect l="2460" t="11021" r="9000"/>
          <a:stretch/>
        </p:blipFill>
        <p:spPr bwMode="auto">
          <a:xfrm>
            <a:off x="5058067" y="4002130"/>
            <a:ext cx="3160514" cy="2419276"/>
          </a:xfrm>
          <a:prstGeom prst="rect">
            <a:avLst/>
          </a:prstGeom>
          <a:ln>
            <a:noFill/>
          </a:ln>
          <a:extLst>
            <a:ext uri="{53640926-AAD7-44D8-BBD7-CCE9431645EC}">
              <a14:shadowObscured xmlns:a14="http://schemas.microsoft.com/office/drawing/2010/main"/>
            </a:ext>
          </a:extLst>
        </p:spPr>
      </p:pic>
      <p:sp>
        <p:nvSpPr>
          <p:cNvPr id="2" name="矩形 1"/>
          <p:cNvSpPr/>
          <p:nvPr/>
        </p:nvSpPr>
        <p:spPr>
          <a:xfrm>
            <a:off x="3246013" y="3605348"/>
            <a:ext cx="2811988" cy="307777"/>
          </a:xfrm>
          <a:prstGeom prst="rect">
            <a:avLst/>
          </a:prstGeom>
        </p:spPr>
        <p:txBody>
          <a:bodyPr wrap="none">
            <a:spAutoFit/>
          </a:bodyPr>
          <a:lstStyle/>
          <a:p>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2.14  </a:t>
            </a:r>
            <a:r>
              <a:rPr lang="zh-CN" altLang="zh-CN" sz="1400" dirty="0" smtClean="0">
                <a:latin typeface="Times New Roman" panose="02020603050405020304" pitchFamily="18" charset="0"/>
                <a:ea typeface="华文仿宋" panose="02010600040101010101" pitchFamily="2" charset="-122"/>
                <a:cs typeface="Times New Roman" panose="02020603050405020304" pitchFamily="18" charset="0"/>
              </a:rPr>
              <a:t>光环境</a:t>
            </a:r>
            <a:r>
              <a:rPr lang="en-US" altLang="zh-CN" sz="1400" dirty="0" smtClean="0">
                <a:latin typeface="Times New Roman" panose="02020603050405020304" pitchFamily="18" charset="0"/>
                <a:ea typeface="华文仿宋" panose="02010600040101010101" pitchFamily="2" charset="-122"/>
                <a:cs typeface="Times New Roman" panose="02020603050405020304" pitchFamily="18" charset="0"/>
              </a:rPr>
              <a:t>2</a:t>
            </a:r>
            <a:r>
              <a:rPr lang="zh-CN" altLang="zh-CN" sz="1400" dirty="0" smtClean="0">
                <a:latin typeface="Times New Roman" panose="02020603050405020304" pitchFamily="18" charset="0"/>
                <a:ea typeface="华文仿宋" panose="02010600040101010101" pitchFamily="2" charset="-122"/>
                <a:cs typeface="Times New Roman" panose="02020603050405020304" pitchFamily="18" charset="0"/>
              </a:rPr>
              <a:t>中</a:t>
            </a:r>
            <a:r>
              <a:rPr lang="zh-CN" altLang="zh-CN" sz="1400" dirty="0">
                <a:latin typeface="Times New Roman" panose="02020603050405020304" pitchFamily="18" charset="0"/>
                <a:ea typeface="华文仿宋" panose="02010600040101010101" pitchFamily="2" charset="-122"/>
                <a:cs typeface="Times New Roman" panose="02020603050405020304" pitchFamily="18" charset="0"/>
              </a:rPr>
              <a:t>几种算法的</a:t>
            </a:r>
            <a:r>
              <a:rPr lang="en-US" altLang="zh-CN" sz="1400" dirty="0">
                <a:latin typeface="Times New Roman" panose="02020603050405020304" pitchFamily="18" charset="0"/>
                <a:ea typeface="华文仿宋" panose="02010600040101010101" pitchFamily="2" charset="-122"/>
                <a:cs typeface="Times New Roman" panose="02020603050405020304" pitchFamily="18" charset="0"/>
              </a:rPr>
              <a:t>CLE</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8" name="矩形 17"/>
          <p:cNvSpPr/>
          <p:nvPr/>
        </p:nvSpPr>
        <p:spPr>
          <a:xfrm>
            <a:off x="1003118" y="6432596"/>
            <a:ext cx="2811988" cy="307777"/>
          </a:xfrm>
          <a:prstGeom prst="rect">
            <a:avLst/>
          </a:prstGeom>
        </p:spPr>
        <p:txBody>
          <a:bodyPr wrap="none">
            <a:spAutoFit/>
          </a:bodyPr>
          <a:lstStyle/>
          <a:p>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2.15  </a:t>
            </a:r>
            <a:r>
              <a:rPr lang="zh-CN" altLang="zh-CN" sz="1400" dirty="0" smtClean="0">
                <a:latin typeface="Times New Roman" panose="02020603050405020304" pitchFamily="18" charset="0"/>
                <a:ea typeface="华文仿宋" panose="02010600040101010101" pitchFamily="2" charset="-122"/>
                <a:cs typeface="Times New Roman" panose="02020603050405020304" pitchFamily="18" charset="0"/>
              </a:rPr>
              <a:t>光环境</a:t>
            </a:r>
            <a:r>
              <a:rPr lang="en-US" altLang="zh-CN" sz="1400" dirty="0" smtClean="0">
                <a:latin typeface="Times New Roman" panose="02020603050405020304" pitchFamily="18" charset="0"/>
                <a:ea typeface="华文仿宋" panose="02010600040101010101" pitchFamily="2" charset="-122"/>
                <a:cs typeface="Times New Roman" panose="02020603050405020304" pitchFamily="18" charset="0"/>
              </a:rPr>
              <a:t>3</a:t>
            </a:r>
            <a:r>
              <a:rPr lang="zh-CN" altLang="zh-CN" sz="1400" dirty="0" smtClean="0">
                <a:latin typeface="Times New Roman" panose="02020603050405020304" pitchFamily="18" charset="0"/>
                <a:ea typeface="华文仿宋" panose="02010600040101010101" pitchFamily="2" charset="-122"/>
                <a:cs typeface="Times New Roman" panose="02020603050405020304" pitchFamily="18" charset="0"/>
              </a:rPr>
              <a:t>中</a:t>
            </a:r>
            <a:r>
              <a:rPr lang="zh-CN" altLang="zh-CN" sz="1400" dirty="0">
                <a:latin typeface="Times New Roman" panose="02020603050405020304" pitchFamily="18" charset="0"/>
                <a:ea typeface="华文仿宋" panose="02010600040101010101" pitchFamily="2" charset="-122"/>
                <a:cs typeface="Times New Roman" panose="02020603050405020304" pitchFamily="18" charset="0"/>
              </a:rPr>
              <a:t>几种算法的</a:t>
            </a:r>
            <a:r>
              <a:rPr lang="en-US" altLang="zh-CN" sz="1400" dirty="0">
                <a:latin typeface="Times New Roman" panose="02020603050405020304" pitchFamily="18" charset="0"/>
                <a:ea typeface="华文仿宋" panose="02010600040101010101" pitchFamily="2" charset="-122"/>
                <a:cs typeface="Times New Roman" panose="02020603050405020304" pitchFamily="18" charset="0"/>
              </a:rPr>
              <a:t>CLE</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9" name="矩形 18"/>
          <p:cNvSpPr/>
          <p:nvPr/>
        </p:nvSpPr>
        <p:spPr>
          <a:xfrm>
            <a:off x="5721663" y="6421406"/>
            <a:ext cx="2204450" cy="307777"/>
          </a:xfrm>
          <a:prstGeom prst="rect">
            <a:avLst/>
          </a:prstGeom>
        </p:spPr>
        <p:txBody>
          <a:bodyPr wrap="none">
            <a:spAutoFit/>
          </a:bodyPr>
          <a:lstStyle/>
          <a:p>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2.16  </a:t>
            </a:r>
            <a:r>
              <a:rPr lang="zh-CN" altLang="zh-CN" sz="1400" dirty="0" smtClean="0">
                <a:latin typeface="华文仿宋" panose="02010600040101010101" pitchFamily="2" charset="-122"/>
                <a:ea typeface="华文仿宋" panose="02010600040101010101" pitchFamily="2" charset="-122"/>
                <a:cs typeface="Times New Roman" panose="02020603050405020304" pitchFamily="18" charset="0"/>
              </a:rPr>
              <a:t>几种算法</a:t>
            </a:r>
            <a:r>
              <a:rPr lang="zh-CN" altLang="en-US" sz="1400" dirty="0">
                <a:latin typeface="华文仿宋" panose="02010600040101010101" pitchFamily="2" charset="-122"/>
                <a:ea typeface="华文仿宋" panose="02010600040101010101" pitchFamily="2" charset="-122"/>
                <a:cs typeface="Times New Roman" panose="02020603050405020304" pitchFamily="18" charset="0"/>
              </a:rPr>
              <a:t>帧</a:t>
            </a:r>
            <a:r>
              <a:rPr lang="zh-CN" altLang="en-US" sz="1400" dirty="0" smtClean="0">
                <a:latin typeface="华文仿宋" panose="02010600040101010101" pitchFamily="2" charset="-122"/>
                <a:ea typeface="华文仿宋" panose="02010600040101010101" pitchFamily="2" charset="-122"/>
                <a:cs typeface="Times New Roman" panose="02020603050405020304" pitchFamily="18" charset="0"/>
              </a:rPr>
              <a:t>率比较</a:t>
            </a:r>
            <a:endParaRPr lang="zh-CN" altLang="en-US" sz="1400" dirty="0">
              <a:latin typeface="华文仿宋" panose="02010600040101010101" pitchFamily="2" charset="-122"/>
              <a:ea typeface="华文仿宋" panose="02010600040101010101" pitchFamily="2" charset="-122"/>
            </a:endParaRPr>
          </a:p>
        </p:txBody>
      </p:sp>
      <p:sp>
        <p:nvSpPr>
          <p:cNvPr id="20" name="文本框 19"/>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24" name="组 2"/>
          <p:cNvGrpSpPr>
            <a:grpSpLocks/>
          </p:cNvGrpSpPr>
          <p:nvPr/>
        </p:nvGrpSpPr>
        <p:grpSpPr bwMode="auto">
          <a:xfrm rot="5400000">
            <a:off x="1094581" y="-255781"/>
            <a:ext cx="46038" cy="1778000"/>
            <a:chOff x="1" y="2266931"/>
            <a:chExt cx="12192115" cy="1446550"/>
          </a:xfrm>
        </p:grpSpPr>
        <p:sp>
          <p:nvSpPr>
            <p:cNvPr id="25" name="矩形 24"/>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6" name="矩形 25"/>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7" name="矩形 26"/>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8" name="矩形 27"/>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32" name="图片 1" descr="校徽1"/>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8"/>
          <p:cNvGraphicFramePr>
            <a:graphicFrameLocks noChangeAspect="1"/>
          </p:cNvGraphicFramePr>
          <p:nvPr>
            <p:extLst>
              <p:ext uri="{D42A27DB-BD31-4B8C-83A1-F6EECF244321}">
                <p14:modId xmlns:p14="http://schemas.microsoft.com/office/powerpoint/2010/main" val="2800343024"/>
              </p:ext>
            </p:extLst>
          </p:nvPr>
        </p:nvGraphicFramePr>
        <p:xfrm>
          <a:off x="2115923" y="3607632"/>
          <a:ext cx="176395" cy="45719"/>
        </p:xfrm>
        <a:graphic>
          <a:graphicData uri="http://schemas.openxmlformats.org/presentationml/2006/ole">
            <mc:AlternateContent xmlns:mc="http://schemas.openxmlformats.org/markup-compatibility/2006">
              <mc:Choice xmlns:v="urn:schemas-microsoft-com:vml" Requires="v">
                <p:oleObj spid="_x0000_s40058" name="Equation" r:id="rId7" imgW="444307" imgH="228501" progId="Equation.DSMT4">
                  <p:embed/>
                </p:oleObj>
              </mc:Choice>
              <mc:Fallback>
                <p:oleObj name="Equation" r:id="rId7" imgW="444307" imgH="228501"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5923" y="3607632"/>
                        <a:ext cx="176395" cy="45719"/>
                      </a:xfrm>
                      <a:prstGeom prst="rect">
                        <a:avLst/>
                      </a:prstGeom>
                      <a:noFill/>
                    </p:spPr>
                  </p:pic>
                </p:oleObj>
              </mc:Fallback>
            </mc:AlternateContent>
          </a:graphicData>
        </a:graphic>
      </p:graphicFrame>
      <p:pic>
        <p:nvPicPr>
          <p:cNvPr id="33" name="图片 32"/>
          <p:cNvPicPr/>
          <p:nvPr/>
        </p:nvPicPr>
        <p:blipFill rotWithShape="1">
          <a:blip r:embed="rId9">
            <a:extLst>
              <a:ext uri="{28A0092B-C50C-407E-A947-70E740481C1C}">
                <a14:useLocalDpi xmlns:a14="http://schemas.microsoft.com/office/drawing/2010/main" val="0"/>
              </a:ext>
            </a:extLst>
          </a:blip>
          <a:srcRect l="5523" t="5817" r="8874" b="1898"/>
          <a:stretch/>
        </p:blipFill>
        <p:spPr bwMode="auto">
          <a:xfrm>
            <a:off x="2835548" y="1179274"/>
            <a:ext cx="3260452" cy="2458069"/>
          </a:xfrm>
          <a:prstGeom prst="rect">
            <a:avLst/>
          </a:prstGeom>
          <a:noFill/>
          <a:ln>
            <a:noFill/>
          </a:ln>
          <a:extLst>
            <a:ext uri="{53640926-AAD7-44D8-BBD7-CCE9431645EC}">
              <a14:shadowObscured xmlns:a14="http://schemas.microsoft.com/office/drawing/2010/main"/>
            </a:ext>
          </a:extLst>
        </p:spPr>
      </p:pic>
      <p:sp>
        <p:nvSpPr>
          <p:cNvPr id="21" name="圆角矩形 20"/>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2" name="文本框 21"/>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14</a:t>
            </a:r>
            <a:endParaRPr lang="zh-CN" altLang="en-US" sz="1350" dirty="0">
              <a:latin typeface="+mn-lt"/>
              <a:ea typeface="+mn-ea"/>
              <a:cs typeface="+mn-cs"/>
            </a:endParaRPr>
          </a:p>
        </p:txBody>
      </p:sp>
    </p:spTree>
    <p:extLst>
      <p:ext uri="{BB962C8B-B14F-4D97-AF65-F5344CB8AC3E}">
        <p14:creationId xmlns:p14="http://schemas.microsoft.com/office/powerpoint/2010/main" val="1770486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1418001" y="490097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prstClr val="black"/>
                </a:solidFill>
                <a:latin typeface="黑体" pitchFamily="49" charset="-122"/>
                <a:ea typeface="黑体" pitchFamily="49" charset="-122"/>
              </a:rPr>
              <a:t>3.</a:t>
            </a:r>
            <a:endParaRPr lang="zh-CN" altLang="en-US" noProof="1">
              <a:solidFill>
                <a:schemeClr val="bg1"/>
              </a:solidFill>
            </a:endParaRPr>
          </a:p>
        </p:txBody>
      </p:sp>
      <p:sp>
        <p:nvSpPr>
          <p:cNvPr id="17" name="椭圆 16"/>
          <p:cNvSpPr/>
          <p:nvPr/>
        </p:nvSpPr>
        <p:spPr bwMode="auto">
          <a:xfrm>
            <a:off x="1418001" y="2664912"/>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2.</a:t>
            </a:r>
            <a:endParaRPr lang="zh-CN" altLang="en-US" sz="2800" b="1" i="1" noProof="1">
              <a:solidFill>
                <a:schemeClr val="tx1"/>
              </a:solidFill>
              <a:latin typeface="黑体" pitchFamily="49" charset="-122"/>
              <a:ea typeface="黑体" pitchFamily="49" charset="-122"/>
            </a:endParaRPr>
          </a:p>
        </p:txBody>
      </p:sp>
      <p:sp>
        <p:nvSpPr>
          <p:cNvPr id="14" name="椭圆 13"/>
          <p:cNvSpPr/>
          <p:nvPr/>
        </p:nvSpPr>
        <p:spPr bwMode="auto">
          <a:xfrm>
            <a:off x="1418001" y="182222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1.</a:t>
            </a:r>
            <a:endParaRPr lang="zh-CN" altLang="en-US" sz="2800" noProof="1">
              <a:solidFill>
                <a:schemeClr val="tx1"/>
              </a:solidFill>
            </a:endParaRPr>
          </a:p>
        </p:txBody>
      </p:sp>
      <p:sp>
        <p:nvSpPr>
          <p:cNvPr id="14337" name="文本框 24"/>
          <p:cNvSpPr txBox="1">
            <a:spLocks noChangeArrowheads="1"/>
          </p:cNvSpPr>
          <p:nvPr/>
        </p:nvSpPr>
        <p:spPr bwMode="auto">
          <a:xfrm>
            <a:off x="95036" y="0"/>
            <a:ext cx="2045128" cy="584200"/>
          </a:xfrm>
          <a:prstGeom prst="rect">
            <a:avLst/>
          </a:prstGeom>
          <a:noFill/>
          <a:ln w="9525">
            <a:noFill/>
            <a:miter lim="800000"/>
            <a:headEnd/>
            <a:tailEnd/>
          </a:ln>
        </p:spPr>
        <p:txBody>
          <a:bodyPr wrap="square">
            <a:spAutoFit/>
          </a:bodyPr>
          <a:lstStyle/>
          <a:p>
            <a:pPr algn="ctr"/>
            <a:r>
              <a:rPr kumimoji="1" lang="zh-CN" altLang="en-US" sz="2800" b="1" dirty="0">
                <a:latin typeface="Microsoft YaHei" pitchFamily="34" charset="-122"/>
                <a:ea typeface="Microsoft YaHei" pitchFamily="34" charset="-122"/>
              </a:rPr>
              <a:t>目录</a:t>
            </a:r>
            <a:r>
              <a:rPr kumimoji="1" lang="zh-CN" altLang="en-US" sz="3200" b="1" dirty="0">
                <a:latin typeface="Microsoft YaHei" pitchFamily="34" charset="-122"/>
                <a:ea typeface="Microsoft YaHei" pitchFamily="34" charset="-122"/>
              </a:rPr>
              <a:t> </a:t>
            </a:r>
          </a:p>
        </p:txBody>
      </p:sp>
      <p:grpSp>
        <p:nvGrpSpPr>
          <p:cNvPr id="14339" name="组 2"/>
          <p:cNvGrpSpPr>
            <a:grpSpLocks/>
          </p:cNvGrpSpPr>
          <p:nvPr/>
        </p:nvGrpSpPr>
        <p:grpSpPr bwMode="auto">
          <a:xfrm rot="5400000">
            <a:off x="1094581" y="-255781"/>
            <a:ext cx="46038" cy="1778000"/>
            <a:chOff x="1" y="2266931"/>
            <a:chExt cx="12192115" cy="1446550"/>
          </a:xfrm>
        </p:grpSpPr>
        <p:sp>
          <p:nvSpPr>
            <p:cNvPr id="21" name="矩形 20"/>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2" name="矩形 21"/>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3" name="矩形 22"/>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4" name="矩形 23"/>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0"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58105" y="1822223"/>
            <a:ext cx="2709396" cy="523220"/>
          </a:xfrm>
          <a:prstGeom prst="rect">
            <a:avLst/>
          </a:prstGeom>
        </p:spPr>
        <p:txBody>
          <a:bodyPr wrap="none">
            <a:spAutoFit/>
          </a:bodyPr>
          <a:lstStyle/>
          <a:p>
            <a:r>
              <a:rPr lang="zh-CN" altLang="en-US" sz="2800" b="1" dirty="0">
                <a:latin typeface="黑体" pitchFamily="49" charset="-122"/>
                <a:ea typeface="黑体" pitchFamily="49" charset="-122"/>
              </a:rPr>
              <a:t>研究背景及意义</a:t>
            </a:r>
            <a:endParaRPr lang="zh-CN" altLang="en-US" sz="2800" dirty="0"/>
          </a:p>
        </p:txBody>
      </p:sp>
      <p:sp>
        <p:nvSpPr>
          <p:cNvPr id="4" name="矩形 3"/>
          <p:cNvSpPr/>
          <p:nvPr/>
        </p:nvSpPr>
        <p:spPr>
          <a:xfrm>
            <a:off x="2058105" y="2634337"/>
            <a:ext cx="2348720" cy="523220"/>
          </a:xfrm>
          <a:prstGeom prst="rect">
            <a:avLst/>
          </a:prstGeom>
        </p:spPr>
        <p:txBody>
          <a:bodyPr wrap="none">
            <a:spAutoFit/>
          </a:bodyPr>
          <a:lstStyle/>
          <a:p>
            <a:pPr>
              <a:buClr>
                <a:srgbClr val="FF3300"/>
              </a:buClr>
            </a:pPr>
            <a:r>
              <a:rPr lang="zh-CN" altLang="en-US" sz="2800" b="1" dirty="0">
                <a:latin typeface="黑体" pitchFamily="49" charset="-122"/>
                <a:ea typeface="黑体" pitchFamily="49" charset="-122"/>
              </a:rPr>
              <a:t>主要研究内容</a:t>
            </a:r>
            <a:endParaRPr lang="en-US" altLang="zh-CN" sz="2800" b="1" dirty="0">
              <a:latin typeface="黑体" pitchFamily="49" charset="-122"/>
              <a:ea typeface="黑体" pitchFamily="49" charset="-122"/>
            </a:endParaRPr>
          </a:p>
        </p:txBody>
      </p:sp>
      <p:sp>
        <p:nvSpPr>
          <p:cNvPr id="5" name="矩形 4"/>
          <p:cNvSpPr/>
          <p:nvPr/>
        </p:nvSpPr>
        <p:spPr>
          <a:xfrm>
            <a:off x="2058105" y="4873602"/>
            <a:ext cx="2535560" cy="523220"/>
          </a:xfrm>
          <a:prstGeom prst="rect">
            <a:avLst/>
          </a:prstGeom>
        </p:spPr>
        <p:txBody>
          <a:bodyPr wrap="square">
            <a:spAutoFit/>
          </a:bodyPr>
          <a:lstStyle/>
          <a:p>
            <a:pPr>
              <a:buClr>
                <a:srgbClr val="FF3300"/>
              </a:buClr>
            </a:pPr>
            <a:r>
              <a:rPr lang="zh-CN" altLang="en-US" sz="2800" b="1" dirty="0">
                <a:latin typeface="黑体" pitchFamily="49" charset="-122"/>
                <a:ea typeface="黑体" pitchFamily="49" charset="-122"/>
              </a:rPr>
              <a:t>总结与展望</a:t>
            </a:r>
            <a:endParaRPr lang="en-US" altLang="zh-CN" sz="2800" b="1" dirty="0">
              <a:latin typeface="黑体" pitchFamily="49" charset="-122"/>
              <a:ea typeface="黑体" pitchFamily="49" charset="-122"/>
            </a:endParaRPr>
          </a:p>
        </p:txBody>
      </p:sp>
      <p:sp>
        <p:nvSpPr>
          <p:cNvPr id="26" name="矩形 25"/>
          <p:cNvSpPr/>
          <p:nvPr/>
        </p:nvSpPr>
        <p:spPr>
          <a:xfrm>
            <a:off x="1955964" y="3204970"/>
            <a:ext cx="3339376" cy="1578317"/>
          </a:xfrm>
          <a:prstGeom prst="rect">
            <a:avLst/>
          </a:prstGeom>
        </p:spPr>
        <p:txBody>
          <a:bodyPr wrap="none">
            <a:spAutoFit/>
          </a:bodyPr>
          <a:lstStyle/>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光斑目标检测算法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光斑目标跟踪算法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闭环控制</a:t>
            </a:r>
            <a:r>
              <a:rPr lang="zh-CN" altLang="en-US" sz="2000" dirty="0" smtClean="0">
                <a:latin typeface="黑体" pitchFamily="49" charset="-122"/>
                <a:ea typeface="黑体" pitchFamily="49" charset="-122"/>
              </a:rPr>
              <a:t>验证系统</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en-US" altLang="zh-CN" sz="2000" dirty="0">
                <a:latin typeface="黑体" pitchFamily="49" charset="-122"/>
                <a:ea typeface="黑体" pitchFamily="49" charset="-122"/>
              </a:rPr>
              <a:t>APT</a:t>
            </a:r>
            <a:r>
              <a:rPr lang="zh-CN" altLang="en-US" sz="2000" dirty="0">
                <a:latin typeface="黑体" pitchFamily="49" charset="-122"/>
                <a:ea typeface="黑体" pitchFamily="49" charset="-122"/>
              </a:rPr>
              <a:t>验证系统搭建与</a:t>
            </a:r>
            <a:r>
              <a:rPr lang="zh-CN" altLang="en-US" sz="2000" dirty="0" smtClean="0">
                <a:latin typeface="黑体" pitchFamily="49" charset="-122"/>
                <a:ea typeface="黑体" pitchFamily="49" charset="-122"/>
              </a:rPr>
              <a:t>测试</a:t>
            </a:r>
            <a:endParaRPr lang="en-US" altLang="zh-CN" sz="2000" dirty="0" smtClean="0">
              <a:latin typeface="黑体" pitchFamily="49" charset="-122"/>
              <a:ea typeface="黑体" pitchFamily="49" charset="-122"/>
            </a:endParaRPr>
          </a:p>
        </p:txBody>
      </p:sp>
      <p:sp>
        <p:nvSpPr>
          <p:cNvPr id="19" name="矩形 18"/>
          <p:cNvSpPr/>
          <p:nvPr/>
        </p:nvSpPr>
        <p:spPr>
          <a:xfrm>
            <a:off x="1318227" y="1761898"/>
            <a:ext cx="3449274"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p:cNvSpPr/>
          <p:nvPr/>
        </p:nvSpPr>
        <p:spPr>
          <a:xfrm>
            <a:off x="2003425" y="4017083"/>
            <a:ext cx="3206431" cy="766203"/>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1411288" y="4830700"/>
            <a:ext cx="3356213"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矩形 26"/>
          <p:cNvSpPr/>
          <p:nvPr/>
        </p:nvSpPr>
        <p:spPr>
          <a:xfrm>
            <a:off x="1955964" y="3234781"/>
            <a:ext cx="3206431" cy="365215"/>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 name="圆角矩形 27"/>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9" name="文本框 28"/>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15</a:t>
            </a:r>
            <a:endParaRPr lang="zh-CN" altLang="en-US" sz="1350" dirty="0">
              <a:latin typeface="+mn-lt"/>
              <a:ea typeface="+mn-ea"/>
              <a:cs typeface="+mn-cs"/>
            </a:endParaRPr>
          </a:p>
        </p:txBody>
      </p:sp>
    </p:spTree>
    <p:extLst>
      <p:ext uri="{BB962C8B-B14F-4D97-AF65-F5344CB8AC3E}">
        <p14:creationId xmlns:p14="http://schemas.microsoft.com/office/powerpoint/2010/main" val="952113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2875" y="753162"/>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2.2  </a:t>
            </a:r>
            <a:r>
              <a:rPr lang="zh-CN" altLang="en-US" sz="2000" b="1" dirty="0" smtClean="0">
                <a:latin typeface="微软雅黑" panose="020B0503020204020204" pitchFamily="34" charset="-122"/>
                <a:ea typeface="微软雅黑" panose="020B0503020204020204" pitchFamily="34" charset="-122"/>
              </a:rPr>
              <a:t>光斑目标跟踪算法</a:t>
            </a:r>
            <a:r>
              <a:rPr lang="zh-CN" altLang="en-US" sz="2000" b="1" dirty="0">
                <a:latin typeface="微软雅黑" panose="020B0503020204020204" pitchFamily="34" charset="-122"/>
                <a:ea typeface="微软雅黑" panose="020B0503020204020204" pitchFamily="34" charset="-122"/>
              </a:rPr>
              <a:t>研究</a:t>
            </a:r>
          </a:p>
        </p:txBody>
      </p:sp>
      <p:sp>
        <p:nvSpPr>
          <p:cNvPr id="27" name="文本框 26"/>
          <p:cNvSpPr txBox="1"/>
          <p:nvPr/>
        </p:nvSpPr>
        <p:spPr>
          <a:xfrm>
            <a:off x="2631189" y="1116863"/>
            <a:ext cx="3784391" cy="1208023"/>
          </a:xfrm>
          <a:prstGeom prst="rect">
            <a:avLst/>
          </a:prstGeom>
          <a:noFill/>
        </p:spPr>
        <p:txBody>
          <a:bodyPr wrap="square" rtlCol="0">
            <a:spAutoFit/>
          </a:bodyPr>
          <a:lstStyle/>
          <a:p>
            <a:pPr>
              <a:lnSpc>
                <a:spcPct val="125000"/>
              </a:lnSpc>
            </a:pPr>
            <a:r>
              <a:rPr lang="zh-CN" altLang="en-US" sz="1400" dirty="0" smtClean="0">
                <a:solidFill>
                  <a:schemeClr val="accent1">
                    <a:lumMod val="75000"/>
                  </a:schemeClr>
                </a:solidFill>
                <a:latin typeface="微软雅黑" panose="020B0503020204020204" pitchFamily="34" charset="-122"/>
                <a:ea typeface="微软雅黑" panose="020B0503020204020204" pitchFamily="34" charset="-122"/>
              </a:rPr>
              <a:t>生成类方法 </a:t>
            </a:r>
            <a:r>
              <a:rPr lang="en-US" altLang="zh-CN" sz="14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(generative model</a:t>
            </a:r>
            <a:r>
              <a:rPr lang="zh-CN" altLang="en-US" sz="14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GM</a:t>
            </a:r>
            <a:r>
              <a:rPr lang="en-US" altLang="zh-CN" sz="1400" dirty="0" smtClean="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a:t>
            </a:r>
          </a:p>
          <a:p>
            <a:pPr>
              <a:lnSpc>
                <a:spcPct val="125000"/>
              </a:lnSpc>
            </a:pP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判别类方法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(discriminative model</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smtClean="0">
                <a:latin typeface="微软雅黑" panose="020B0503020204020204" pitchFamily="34" charset="-122"/>
                <a:ea typeface="微软雅黑" panose="020B0503020204020204" pitchFamily="34" charset="-122"/>
                <a:cs typeface="Arial" panose="020B0604020202020204" pitchFamily="34" charset="0"/>
              </a:rPr>
              <a:t>DM) </a:t>
            </a:r>
          </a:p>
          <a:p>
            <a:pPr>
              <a:lnSpc>
                <a:spcPct val="125000"/>
              </a:lnSpc>
            </a:pP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相关滤波类方法 </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(Correlation Filters)</a:t>
            </a:r>
          </a:p>
          <a:p>
            <a:pPr>
              <a:lnSpc>
                <a:spcPct val="125000"/>
              </a:lnSpc>
            </a:pP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深度学习类方法 </a:t>
            </a:r>
            <a:r>
              <a:rPr lang="en-US" altLang="zh-CN" sz="1400" dirty="0" smtClean="0">
                <a:latin typeface="微软雅黑" panose="020B0503020204020204" pitchFamily="34" charset="-122"/>
                <a:ea typeface="微软雅黑" panose="020B0503020204020204" pitchFamily="34" charset="-122"/>
                <a:cs typeface="Arial" panose="020B0604020202020204" pitchFamily="34" charset="0"/>
              </a:rPr>
              <a:t>(Deep </a:t>
            </a:r>
            <a:r>
              <a:rPr lang="en-US" altLang="zh-CN" sz="1400" dirty="0" err="1" smtClean="0">
                <a:latin typeface="微软雅黑" panose="020B0503020204020204" pitchFamily="34" charset="-122"/>
                <a:ea typeface="微软雅黑" panose="020B0503020204020204" pitchFamily="34" charset="-122"/>
                <a:cs typeface="Arial" panose="020B0604020202020204" pitchFamily="34" charset="0"/>
              </a:rPr>
              <a:t>ConvNet</a:t>
            </a:r>
            <a:r>
              <a:rPr lang="en-US" altLang="zh-CN" sz="1400" dirty="0" smtClean="0">
                <a:latin typeface="微软雅黑" panose="020B0503020204020204" pitchFamily="34" charset="-122"/>
                <a:ea typeface="微软雅黑" panose="020B0503020204020204" pitchFamily="34" charset="-122"/>
                <a:cs typeface="Arial" panose="020B0604020202020204" pitchFamily="34" charset="0"/>
              </a:rPr>
              <a:t> based)</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矩形 27"/>
          <p:cNvSpPr/>
          <p:nvPr/>
        </p:nvSpPr>
        <p:spPr>
          <a:xfrm>
            <a:off x="583346" y="1489664"/>
            <a:ext cx="2753421" cy="372025"/>
          </a:xfrm>
          <a:prstGeom prst="rect">
            <a:avLst/>
          </a:prstGeom>
        </p:spPr>
        <p:txBody>
          <a:bodyPr wrap="square">
            <a:spAutoFit/>
          </a:bodyPr>
          <a:lstStyle/>
          <a:p>
            <a:pPr algn="just">
              <a:lnSpc>
                <a:spcPct val="125000"/>
              </a:lnSpc>
              <a:buClr>
                <a:schemeClr val="accent1"/>
              </a:buClr>
            </a:pP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跟踪算法模型分类</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左大括号 31"/>
          <p:cNvSpPr/>
          <p:nvPr/>
        </p:nvSpPr>
        <p:spPr>
          <a:xfrm>
            <a:off x="2406179" y="1219894"/>
            <a:ext cx="225010" cy="96349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3" name="文本框 18"/>
          <p:cNvSpPr txBox="1">
            <a:spLocks noChangeArrowheads="1"/>
          </p:cNvSpPr>
          <p:nvPr/>
        </p:nvSpPr>
        <p:spPr bwMode="auto">
          <a:xfrm>
            <a:off x="3712530" y="2224640"/>
            <a:ext cx="4867561" cy="1015663"/>
          </a:xfrm>
          <a:prstGeom prst="rect">
            <a:avLst/>
          </a:prstGeom>
          <a:noFill/>
          <a:ln w="9525">
            <a:noFill/>
            <a:miter lim="800000"/>
            <a:headEnd/>
            <a:tailEnd/>
          </a:ln>
        </p:spPr>
        <p:txBody>
          <a:bodyPr wrap="square">
            <a:spAutoFit/>
          </a:bodyPr>
          <a:lstStyle/>
          <a:p>
            <a:pPr algn="just">
              <a:lnSpc>
                <a:spcPct val="125000"/>
              </a:lnSpc>
              <a:buClr>
                <a:schemeClr val="accent1"/>
              </a:buClr>
            </a:pPr>
            <a:r>
              <a:rPr lang="en-US" altLang="zh-CN" sz="1600" dirty="0" smtClean="0">
                <a:latin typeface="微软雅黑" panose="020B0503020204020204" pitchFamily="34" charset="-122"/>
                <a:ea typeface="微软雅黑" panose="020B0503020204020204" pitchFamily="34" charset="-122"/>
                <a:cs typeface="Arial" panose="020B0604020202020204" pitchFamily="34" charset="0"/>
              </a:rPr>
              <a:t>Mean Shift </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算法属于</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单目标</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核跟踪</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基于区域</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的</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生成类方法。</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基于</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无参密度估计</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，广泛应用在目标跟踪、聚类分析、图像滤波及图像分割领域。</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34" name="图片 33" descr="mean shift示意图"/>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5788" y="1944028"/>
            <a:ext cx="3451706" cy="2487301"/>
          </a:xfrm>
          <a:prstGeom prst="rect">
            <a:avLst/>
          </a:prstGeom>
          <a:noFill/>
          <a:ln>
            <a:noFill/>
          </a:ln>
        </p:spPr>
      </p:pic>
      <p:sp>
        <p:nvSpPr>
          <p:cNvPr id="35" name="矩形 34"/>
          <p:cNvSpPr/>
          <p:nvPr/>
        </p:nvSpPr>
        <p:spPr>
          <a:xfrm>
            <a:off x="3711990" y="3196199"/>
            <a:ext cx="4826039" cy="400110"/>
          </a:xfrm>
          <a:prstGeom prst="rect">
            <a:avLst/>
          </a:prstGeom>
        </p:spPr>
        <p:txBody>
          <a:bodyPr wrap="square">
            <a:spAutoFit/>
          </a:bodyPr>
          <a:lstStyle/>
          <a:p>
            <a:pPr algn="just">
              <a:lnSpc>
                <a:spcPct val="125000"/>
              </a:lnSpc>
            </a:pPr>
            <a:r>
              <a:rPr lang="zh-CN" altLang="en-US" sz="1600" dirty="0" smtClean="0">
                <a:latin typeface="微软雅黑" panose="020B0503020204020204" pitchFamily="34" charset="-122"/>
                <a:ea typeface="微软雅黑" panose="020B0503020204020204" pitchFamily="34" charset="-122"/>
              </a:rPr>
              <a:t>引入具有</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rPr>
              <a:t>加权</a:t>
            </a:r>
            <a:r>
              <a:rPr lang="zh-CN" altLang="en-US" sz="1600" dirty="0" smtClean="0">
                <a:latin typeface="微软雅黑" panose="020B0503020204020204" pitchFamily="34" charset="-122"/>
                <a:ea typeface="微软雅黑" panose="020B0503020204020204" pitchFamily="34" charset="-122"/>
              </a:rPr>
              <a:t>和</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rPr>
              <a:t>平滑</a:t>
            </a:r>
            <a:r>
              <a:rPr lang="zh-CN" altLang="en-US" sz="1600" dirty="0">
                <a:solidFill>
                  <a:schemeClr val="accent1">
                    <a:lumMod val="75000"/>
                  </a:schemeClr>
                </a:solidFill>
                <a:latin typeface="微软雅黑" panose="020B0503020204020204" pitchFamily="34" charset="-122"/>
                <a:ea typeface="微软雅黑" panose="020B0503020204020204" pitchFamily="34" charset="-122"/>
              </a:rPr>
              <a:t>数据</a:t>
            </a:r>
            <a:r>
              <a:rPr lang="zh-CN" altLang="en-US" sz="1600" dirty="0">
                <a:latin typeface="微软雅黑" panose="020B0503020204020204" pitchFamily="34" charset="-122"/>
                <a:ea typeface="微软雅黑" panose="020B0503020204020204" pitchFamily="34" charset="-122"/>
              </a:rPr>
              <a:t>作用</a:t>
            </a:r>
            <a:r>
              <a:rPr lang="zh-CN" altLang="en-US" sz="1600" dirty="0" smtClean="0">
                <a:latin typeface="微软雅黑" panose="020B0503020204020204" pitchFamily="34" charset="-122"/>
                <a:ea typeface="微软雅黑" panose="020B0503020204020204" pitchFamily="34" charset="-122"/>
              </a:rPr>
              <a:t>的</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rPr>
              <a:t>核函数</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36" name="矩形 35"/>
          <p:cNvSpPr/>
          <p:nvPr/>
        </p:nvSpPr>
        <p:spPr>
          <a:xfrm>
            <a:off x="3713607" y="3766601"/>
            <a:ext cx="849985" cy="584775"/>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核函数需满足：</a:t>
            </a:r>
            <a:endParaRPr lang="zh-CN" altLang="en-US" sz="1600" dirty="0">
              <a:latin typeface="微软雅黑" panose="020B0503020204020204" pitchFamily="34" charset="-122"/>
              <a:ea typeface="微软雅黑" panose="020B0503020204020204" pitchFamily="34" charset="-122"/>
            </a:endParaRPr>
          </a:p>
        </p:txBody>
      </p:sp>
      <p:graphicFrame>
        <p:nvGraphicFramePr>
          <p:cNvPr id="37" name="对象 36"/>
          <p:cNvGraphicFramePr>
            <a:graphicFrameLocks noChangeAspect="1"/>
          </p:cNvGraphicFramePr>
          <p:nvPr>
            <p:extLst>
              <p:ext uri="{D42A27DB-BD31-4B8C-83A1-F6EECF244321}">
                <p14:modId xmlns:p14="http://schemas.microsoft.com/office/powerpoint/2010/main" val="3677125688"/>
              </p:ext>
            </p:extLst>
          </p:nvPr>
        </p:nvGraphicFramePr>
        <p:xfrm>
          <a:off x="4586742" y="3692892"/>
          <a:ext cx="1160463" cy="935037"/>
        </p:xfrm>
        <a:graphic>
          <a:graphicData uri="http://schemas.openxmlformats.org/presentationml/2006/ole">
            <mc:AlternateContent xmlns:mc="http://schemas.openxmlformats.org/markup-compatibility/2006">
              <mc:Choice xmlns:v="urn:schemas-microsoft-com:vml" Requires="v">
                <p:oleObj spid="_x0000_s30334" name="Equation" r:id="rId5" imgW="901440" imgH="736560" progId="Equation.DSMT4">
                  <p:embed/>
                </p:oleObj>
              </mc:Choice>
              <mc:Fallback>
                <p:oleObj name="Equation" r:id="rId5" imgW="901440" imgH="736560" progId="Equation.DSMT4">
                  <p:embed/>
                  <p:pic>
                    <p:nvPicPr>
                      <p:cNvPr id="35" name="对象 34"/>
                      <p:cNvPicPr>
                        <a:picLocks noChangeAspect="1" noChangeArrowheads="1"/>
                      </p:cNvPicPr>
                      <p:nvPr/>
                    </p:nvPicPr>
                    <p:blipFill>
                      <a:blip r:embed="rId6"/>
                      <a:srcRect/>
                      <a:stretch>
                        <a:fillRect/>
                      </a:stretch>
                    </p:blipFill>
                    <p:spPr bwMode="auto">
                      <a:xfrm>
                        <a:off x="4586742" y="3692892"/>
                        <a:ext cx="1160463" cy="935037"/>
                      </a:xfrm>
                      <a:prstGeom prst="rect">
                        <a:avLst/>
                      </a:prstGeom>
                      <a:noFill/>
                    </p:spPr>
                  </p:pic>
                </p:oleObj>
              </mc:Fallback>
            </mc:AlternateContent>
          </a:graphicData>
        </a:graphic>
      </p:graphicFrame>
      <p:sp>
        <p:nvSpPr>
          <p:cNvPr id="38" name="文本框 37"/>
          <p:cNvSpPr txBox="1"/>
          <p:nvPr/>
        </p:nvSpPr>
        <p:spPr>
          <a:xfrm>
            <a:off x="5691496" y="3628692"/>
            <a:ext cx="933081" cy="1015663"/>
          </a:xfrm>
          <a:prstGeom prst="rect">
            <a:avLst/>
          </a:prstGeom>
          <a:noFill/>
        </p:spPr>
        <p:txBody>
          <a:bodyPr wrap="square" rtlCol="0">
            <a:spAutoFit/>
          </a:bodyPr>
          <a:lstStyle/>
          <a:p>
            <a:pPr>
              <a:lnSpc>
                <a:spcPct val="125000"/>
              </a:lnSpc>
            </a:pPr>
            <a:r>
              <a:rPr lang="zh-CN" altLang="en-US" sz="1600" dirty="0" smtClean="0">
                <a:solidFill>
                  <a:schemeClr val="accent1">
                    <a:lumMod val="75000"/>
                  </a:schemeClr>
                </a:solidFill>
                <a:latin typeface="黑体" panose="02010609060101010101" pitchFamily="49" charset="-122"/>
                <a:ea typeface="黑体" panose="02010609060101010101" pitchFamily="49" charset="-122"/>
              </a:rPr>
              <a:t>非负性</a:t>
            </a:r>
            <a:endParaRPr lang="en-US" altLang="zh-CN" sz="1600" dirty="0" smtClean="0">
              <a:solidFill>
                <a:schemeClr val="accent1">
                  <a:lumMod val="75000"/>
                </a:schemeClr>
              </a:solidFill>
              <a:latin typeface="黑体" panose="02010609060101010101" pitchFamily="49" charset="-122"/>
              <a:ea typeface="黑体" panose="02010609060101010101" pitchFamily="49" charset="-122"/>
            </a:endParaRPr>
          </a:p>
          <a:p>
            <a:pPr>
              <a:lnSpc>
                <a:spcPct val="125000"/>
              </a:lnSpc>
            </a:pPr>
            <a:r>
              <a:rPr lang="zh-CN" altLang="en-US" sz="1600" dirty="0" smtClean="0">
                <a:solidFill>
                  <a:schemeClr val="accent1">
                    <a:lumMod val="75000"/>
                  </a:schemeClr>
                </a:solidFill>
                <a:latin typeface="黑体" panose="02010609060101010101" pitchFamily="49" charset="-122"/>
                <a:ea typeface="黑体" panose="02010609060101010101" pitchFamily="49" charset="-122"/>
              </a:rPr>
              <a:t>偶函数</a:t>
            </a:r>
            <a:endParaRPr lang="en-US" altLang="zh-CN" sz="1600" dirty="0" smtClean="0">
              <a:solidFill>
                <a:schemeClr val="accent1">
                  <a:lumMod val="75000"/>
                </a:schemeClr>
              </a:solidFill>
              <a:latin typeface="黑体" panose="02010609060101010101" pitchFamily="49" charset="-122"/>
              <a:ea typeface="黑体" panose="02010609060101010101" pitchFamily="49" charset="-122"/>
            </a:endParaRPr>
          </a:p>
          <a:p>
            <a:pPr>
              <a:lnSpc>
                <a:spcPct val="125000"/>
              </a:lnSpc>
            </a:pPr>
            <a:r>
              <a:rPr lang="zh-CN" altLang="en-US" sz="1600" dirty="0" smtClean="0">
                <a:solidFill>
                  <a:schemeClr val="accent1">
                    <a:lumMod val="75000"/>
                  </a:schemeClr>
                </a:solidFill>
                <a:latin typeface="黑体" panose="02010609060101010101" pitchFamily="49" charset="-122"/>
                <a:ea typeface="黑体" panose="02010609060101010101" pitchFamily="49" charset="-122"/>
              </a:rPr>
              <a:t>积分为</a:t>
            </a:r>
            <a:r>
              <a:rPr lang="en-US" altLang="zh-CN" sz="1600" dirty="0" smtClean="0">
                <a:solidFill>
                  <a:schemeClr val="accent1">
                    <a:lumMod val="75000"/>
                  </a:schemeClr>
                </a:solidFill>
                <a:latin typeface="黑体" panose="02010609060101010101" pitchFamily="49" charset="-122"/>
                <a:ea typeface="黑体" panose="02010609060101010101" pitchFamily="49" charset="-122"/>
              </a:rPr>
              <a:t>1</a:t>
            </a:r>
            <a:endParaRPr lang="zh-CN" altLang="en-US" sz="1600" dirty="0">
              <a:solidFill>
                <a:schemeClr val="accent1">
                  <a:lumMod val="75000"/>
                </a:schemeClr>
              </a:solidFill>
              <a:latin typeface="黑体" panose="02010609060101010101" pitchFamily="49" charset="-122"/>
              <a:ea typeface="黑体" panose="02010609060101010101" pitchFamily="49" charset="-122"/>
            </a:endParaRPr>
          </a:p>
        </p:txBody>
      </p:sp>
      <p:sp>
        <p:nvSpPr>
          <p:cNvPr id="39" name="矩形 38"/>
          <p:cNvSpPr/>
          <p:nvPr/>
        </p:nvSpPr>
        <p:spPr>
          <a:xfrm>
            <a:off x="743471" y="4624316"/>
            <a:ext cx="7417333" cy="338554"/>
          </a:xfrm>
          <a:prstGeom prst="rect">
            <a:avLst/>
          </a:prstGeom>
        </p:spPr>
        <p:txBody>
          <a:bodyPr wrap="square">
            <a:spAutoFit/>
          </a:bodyPr>
          <a:lstStyle/>
          <a:p>
            <a:r>
              <a:rPr lang="zh-CN" altLang="zh-CN"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概率密度函数的估计值本质上就是以各个数据采样点为中心的核函数的平均值。</a:t>
            </a:r>
            <a:endParaRPr lang="zh-CN" altLang="en-US" sz="1600" dirty="0">
              <a:latin typeface="黑体" panose="02010609060101010101" pitchFamily="49" charset="-122"/>
              <a:ea typeface="黑体" panose="02010609060101010101" pitchFamily="49" charset="-122"/>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4290304692"/>
              </p:ext>
            </p:extLst>
          </p:nvPr>
        </p:nvGraphicFramePr>
        <p:xfrm>
          <a:off x="2544703" y="4909705"/>
          <a:ext cx="3098026" cy="566712"/>
        </p:xfrm>
        <a:graphic>
          <a:graphicData uri="http://schemas.openxmlformats.org/presentationml/2006/ole">
            <mc:AlternateContent xmlns:mc="http://schemas.openxmlformats.org/markup-compatibility/2006">
              <mc:Choice xmlns:v="urn:schemas-microsoft-com:vml" Requires="v">
                <p:oleObj spid="_x0000_s30335" name="Equation" r:id="rId7" imgW="2336800" imgH="431800" progId="Equation.DSMT4">
                  <p:embed/>
                </p:oleObj>
              </mc:Choice>
              <mc:Fallback>
                <p:oleObj name="Equation" r:id="rId7" imgW="2336800" imgH="431800" progId="Equation.DSMT4">
                  <p:embed/>
                  <p:pic>
                    <p:nvPicPr>
                      <p:cNvPr id="19" name="对象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703" y="4909705"/>
                        <a:ext cx="3098026" cy="566712"/>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3194586981"/>
              </p:ext>
            </p:extLst>
          </p:nvPr>
        </p:nvGraphicFramePr>
        <p:xfrm>
          <a:off x="6128294" y="4851908"/>
          <a:ext cx="2409735" cy="628068"/>
        </p:xfrm>
        <a:graphic>
          <a:graphicData uri="http://schemas.openxmlformats.org/presentationml/2006/ole">
            <mc:AlternateContent xmlns:mc="http://schemas.openxmlformats.org/markup-compatibility/2006">
              <mc:Choice xmlns:v="urn:schemas-microsoft-com:vml" Requires="v">
                <p:oleObj spid="_x0000_s30336" name="Equation" r:id="rId9" imgW="1790700" imgH="469900" progId="Equation.DSMT4">
                  <p:embed/>
                </p:oleObj>
              </mc:Choice>
              <mc:Fallback>
                <p:oleObj name="Equation" r:id="rId9" imgW="1790700" imgH="469900" progId="Equation.DSMT4">
                  <p:embed/>
                  <p:pic>
                    <p:nvPicPr>
                      <p:cNvPr id="25" name="对象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8294" y="4851908"/>
                        <a:ext cx="2409735" cy="628068"/>
                      </a:xfrm>
                      <a:prstGeom prst="rect">
                        <a:avLst/>
                      </a:prstGeom>
                      <a:noFill/>
                    </p:spPr>
                  </p:pic>
                </p:oleObj>
              </mc:Fallback>
            </mc:AlternateContent>
          </a:graphicData>
        </a:graphic>
      </p:graphicFrame>
      <p:sp>
        <p:nvSpPr>
          <p:cNvPr id="42" name="右箭头 41"/>
          <p:cNvSpPr/>
          <p:nvPr/>
        </p:nvSpPr>
        <p:spPr>
          <a:xfrm>
            <a:off x="5702387" y="5127110"/>
            <a:ext cx="347241" cy="156378"/>
          </a:xfrm>
          <a:prstGeom prst="rightArrow">
            <a:avLst/>
          </a:prstGeom>
          <a:ln w="19050">
            <a:solidFill>
              <a:schemeClr val="tx1"/>
            </a:solidFill>
          </a:ln>
        </p:spPr>
        <p:txBody>
          <a:bodyPr wrap="square" rtlCol="0" anchor="ctr">
            <a:spAutoFit/>
          </a:bodyPr>
          <a:lstStyle/>
          <a:p>
            <a:pPr algn="ctr">
              <a:lnSpc>
                <a:spcPct val="150000"/>
              </a:lnSpc>
              <a:buClr>
                <a:schemeClr val="accent1"/>
              </a:buClr>
            </a:pPr>
            <a:endParaRPr lang="zh-CN" altLang="en-US" sz="1600" dirty="0" smtClean="0">
              <a:latin typeface="黑体" panose="02010609060101010101" pitchFamily="49" charset="-122"/>
              <a:ea typeface="黑体" panose="02010609060101010101" pitchFamily="49" charset="-122"/>
              <a:cs typeface="Arial" panose="020B0604020202020204" pitchFamily="34" charset="0"/>
              <a:hlinkClick r:id=""/>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138785698"/>
              </p:ext>
            </p:extLst>
          </p:nvPr>
        </p:nvGraphicFramePr>
        <p:xfrm>
          <a:off x="6987381" y="4091573"/>
          <a:ext cx="1483899" cy="370974"/>
        </p:xfrm>
        <a:graphic>
          <a:graphicData uri="http://schemas.openxmlformats.org/presentationml/2006/ole">
            <mc:AlternateContent xmlns:mc="http://schemas.openxmlformats.org/markup-compatibility/2006">
              <mc:Choice xmlns:v="urn:schemas-microsoft-com:vml" Requires="v">
                <p:oleObj spid="_x0000_s30337" name="Equation" r:id="rId11" imgW="1130300" imgH="279400" progId="Equation.DSMT4">
                  <p:embed/>
                </p:oleObj>
              </mc:Choice>
              <mc:Fallback>
                <p:oleObj name="Equation" r:id="rId11" imgW="1130300" imgH="279400" progId="Equation.DSMT4">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87381" y="4091573"/>
                        <a:ext cx="1483899" cy="370974"/>
                      </a:xfrm>
                      <a:prstGeom prst="rect">
                        <a:avLst/>
                      </a:prstGeom>
                      <a:noFill/>
                    </p:spPr>
                  </p:pic>
                </p:oleObj>
              </mc:Fallback>
            </mc:AlternateContent>
          </a:graphicData>
        </a:graphic>
      </p:graphicFrame>
      <p:sp>
        <p:nvSpPr>
          <p:cNvPr id="10" name="矩形 9"/>
          <p:cNvSpPr/>
          <p:nvPr/>
        </p:nvSpPr>
        <p:spPr>
          <a:xfrm>
            <a:off x="7155401" y="3754587"/>
            <a:ext cx="1005403" cy="338554"/>
          </a:xfrm>
          <a:prstGeom prst="rect">
            <a:avLst/>
          </a:prstGeom>
        </p:spPr>
        <p:txBody>
          <a:bodyPr wrap="none">
            <a:spAutoFit/>
          </a:bodyPr>
          <a:lstStyle/>
          <a:p>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rPr>
              <a:t>轮廓函数</a:t>
            </a:r>
            <a:endParaRPr lang="zh-CN" altLang="en-US" sz="1600" dirty="0"/>
          </a:p>
        </p:txBody>
      </p:sp>
      <p:sp>
        <p:nvSpPr>
          <p:cNvPr id="43" name="文本框 42"/>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44" name="组 2"/>
          <p:cNvGrpSpPr>
            <a:grpSpLocks/>
          </p:cNvGrpSpPr>
          <p:nvPr/>
        </p:nvGrpSpPr>
        <p:grpSpPr bwMode="auto">
          <a:xfrm rot="5400000">
            <a:off x="1094581" y="-255781"/>
            <a:ext cx="46038" cy="1778000"/>
            <a:chOff x="1" y="2266931"/>
            <a:chExt cx="12192115" cy="1446550"/>
          </a:xfrm>
        </p:grpSpPr>
        <p:sp>
          <p:nvSpPr>
            <p:cNvPr id="45" name="矩形 44"/>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6" name="矩形 45"/>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7" name="矩形 46"/>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48" name="矩形 47"/>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49" name="图片 1" descr="校徽1"/>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对象 12"/>
          <p:cNvGraphicFramePr>
            <a:graphicFrameLocks noChangeAspect="1"/>
          </p:cNvGraphicFramePr>
          <p:nvPr>
            <p:extLst>
              <p:ext uri="{D42A27DB-BD31-4B8C-83A1-F6EECF244321}">
                <p14:modId xmlns:p14="http://schemas.microsoft.com/office/powerpoint/2010/main" val="1201536962"/>
              </p:ext>
            </p:extLst>
          </p:nvPr>
        </p:nvGraphicFramePr>
        <p:xfrm>
          <a:off x="2549082" y="5433133"/>
          <a:ext cx="5305323" cy="1138642"/>
        </p:xfrm>
        <a:graphic>
          <a:graphicData uri="http://schemas.openxmlformats.org/presentationml/2006/ole">
            <mc:AlternateContent xmlns:mc="http://schemas.openxmlformats.org/markup-compatibility/2006">
              <mc:Choice xmlns:v="urn:schemas-microsoft-com:vml" Requires="v">
                <p:oleObj spid="_x0000_s30338" name="Equation" r:id="rId14" imgW="4267200" imgH="914400" progId="Equation.DSMT4">
                  <p:embed/>
                </p:oleObj>
              </mc:Choice>
              <mc:Fallback>
                <p:oleObj name="Equation" r:id="rId14" imgW="4267200" imgH="914400" progId="Equation.DSMT4">
                  <p:embed/>
                  <p:pic>
                    <p:nvPicPr>
                      <p:cNvPr id="0" name="Object 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9082" y="5433133"/>
                        <a:ext cx="5305323" cy="1138642"/>
                      </a:xfrm>
                      <a:prstGeom prst="rect">
                        <a:avLst/>
                      </a:prstGeom>
                      <a:noFill/>
                    </p:spPr>
                  </p:pic>
                </p:oleObj>
              </mc:Fallback>
            </mc:AlternateContent>
          </a:graphicData>
        </a:graphic>
      </p:graphicFrame>
      <p:sp>
        <p:nvSpPr>
          <p:cNvPr id="52" name="矩形 51"/>
          <p:cNvSpPr/>
          <p:nvPr/>
        </p:nvSpPr>
        <p:spPr>
          <a:xfrm>
            <a:off x="1157572" y="5819106"/>
            <a:ext cx="1415772" cy="338554"/>
          </a:xfrm>
          <a:prstGeom prst="rect">
            <a:avLst/>
          </a:prstGeom>
        </p:spPr>
        <p:txBody>
          <a:bodyPr wrap="none">
            <a:spAutoFit/>
          </a:bodyPr>
          <a:lstStyle/>
          <a:p>
            <a:r>
              <a:rPr lang="zh-CN" altLang="en-US" sz="1600" dirty="0" smtClean="0">
                <a:latin typeface="黑体" panose="02010609060101010101" pitchFamily="49" charset="-122"/>
                <a:ea typeface="黑体" panose="02010609060101010101" pitchFamily="49" charset="-122"/>
                <a:cs typeface="Times New Roman" panose="02020603050405020304" pitchFamily="18" charset="0"/>
              </a:rPr>
              <a:t>变形后得到：</a:t>
            </a:r>
            <a:endParaRPr lang="zh-CN" altLang="en-US" sz="1600" dirty="0"/>
          </a:p>
        </p:txBody>
      </p:sp>
      <p:sp>
        <p:nvSpPr>
          <p:cNvPr id="53" name="左大括号 52"/>
          <p:cNvSpPr/>
          <p:nvPr/>
        </p:nvSpPr>
        <p:spPr>
          <a:xfrm rot="16200000">
            <a:off x="5073058" y="5618120"/>
            <a:ext cx="132111" cy="1682139"/>
          </a:xfrm>
          <a:prstGeom prst="leftBrace">
            <a:avLst>
              <a:gd name="adj1" fmla="val 299156"/>
              <a:gd name="adj2" fmla="val 4821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54" name="文本框 53"/>
          <p:cNvSpPr txBox="1"/>
          <p:nvPr/>
        </p:nvSpPr>
        <p:spPr>
          <a:xfrm>
            <a:off x="4530960" y="6575965"/>
            <a:ext cx="1082348" cy="307777"/>
          </a:xfrm>
          <a:prstGeom prst="rect">
            <a:avLst/>
          </a:prstGeom>
          <a:noFill/>
        </p:spPr>
        <p:txBody>
          <a:bodyPr wrap="none" rtlCol="0">
            <a:spAutoFit/>
          </a:bodyPr>
          <a:lstStyle/>
          <a:p>
            <a:r>
              <a:rPr lang="zh-CN" altLang="en-US" sz="1400" dirty="0" smtClean="0">
                <a:latin typeface="宋体" panose="02010600030101010101" pitchFamily="2" charset="-122"/>
                <a:ea typeface="宋体" panose="02010600030101010101" pitchFamily="2" charset="-122"/>
              </a:rPr>
              <a:t>正常数系数</a:t>
            </a:r>
            <a:endParaRPr lang="zh-CN" altLang="en-US" sz="1400" dirty="0">
              <a:latin typeface="宋体" panose="02010600030101010101" pitchFamily="2" charset="-122"/>
              <a:ea typeface="宋体" panose="02010600030101010101" pitchFamily="2" charset="-122"/>
            </a:endParaRPr>
          </a:p>
        </p:txBody>
      </p:sp>
      <p:sp>
        <p:nvSpPr>
          <p:cNvPr id="55" name="左大括号 54"/>
          <p:cNvSpPr/>
          <p:nvPr/>
        </p:nvSpPr>
        <p:spPr>
          <a:xfrm rot="16200000">
            <a:off x="6908748" y="5709571"/>
            <a:ext cx="134116" cy="1682139"/>
          </a:xfrm>
          <a:prstGeom prst="leftBrace">
            <a:avLst>
              <a:gd name="adj1" fmla="val 299156"/>
              <a:gd name="adj2" fmla="val 48216"/>
            </a:avLst>
          </a:prstGeom>
          <a:ln w="28575">
            <a:solidFill>
              <a:srgbClr val="CC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56" name="文本框 55"/>
          <p:cNvSpPr txBox="1"/>
          <p:nvPr/>
        </p:nvSpPr>
        <p:spPr>
          <a:xfrm>
            <a:off x="6460982" y="6571775"/>
            <a:ext cx="1484595" cy="307777"/>
          </a:xfrm>
          <a:prstGeom prst="rect">
            <a:avLst/>
          </a:prstGeom>
          <a:noFill/>
        </p:spPr>
        <p:txBody>
          <a:bodyPr wrap="square" rtlCol="0">
            <a:spAutoFit/>
          </a:bodyPr>
          <a:lstStyle/>
          <a:p>
            <a:r>
              <a:rPr lang="en-US" altLang="zh-CN" sz="1400" dirty="0" smtClean="0">
                <a:latin typeface="宋体" panose="02010600030101010101" pitchFamily="2" charset="-122"/>
                <a:ea typeface="宋体" panose="02010600030101010101" pitchFamily="2" charset="-122"/>
              </a:rPr>
              <a:t>Mean Shift</a:t>
            </a:r>
            <a:r>
              <a:rPr lang="zh-CN" altLang="en-US" sz="1400" dirty="0" smtClean="0">
                <a:latin typeface="宋体" panose="02010600030101010101" pitchFamily="2" charset="-122"/>
                <a:ea typeface="宋体" panose="02010600030101010101" pitchFamily="2" charset="-122"/>
              </a:rPr>
              <a:t>向量</a:t>
            </a:r>
            <a:endParaRPr lang="zh-CN" altLang="en-US" sz="1400" dirty="0">
              <a:latin typeface="宋体" panose="02010600030101010101" pitchFamily="2" charset="-122"/>
              <a:ea typeface="宋体" panose="02010600030101010101" pitchFamily="2" charset="-122"/>
            </a:endParaRPr>
          </a:p>
        </p:txBody>
      </p:sp>
      <p:sp>
        <p:nvSpPr>
          <p:cNvPr id="14" name="矩形 13"/>
          <p:cNvSpPr/>
          <p:nvPr/>
        </p:nvSpPr>
        <p:spPr>
          <a:xfrm>
            <a:off x="4289174" y="764359"/>
            <a:ext cx="3074944"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Mean Shift</a:t>
            </a:r>
            <a:r>
              <a:rPr lang="zh-CN" altLang="zh-CN" b="1" dirty="0">
                <a:latin typeface="微软雅黑" panose="020B0503020204020204" pitchFamily="34" charset="-122"/>
                <a:ea typeface="微软雅黑" panose="020B0503020204020204" pitchFamily="34" charset="-122"/>
              </a:rPr>
              <a:t>算法的基本原理</a:t>
            </a:r>
            <a:endParaRPr lang="zh-CN" altLang="en-US" b="1" dirty="0">
              <a:latin typeface="微软雅黑" panose="020B0503020204020204" pitchFamily="34" charset="-122"/>
              <a:ea typeface="微软雅黑" panose="020B0503020204020204" pitchFamily="34" charset="-122"/>
            </a:endParaRPr>
          </a:p>
        </p:txBody>
      </p:sp>
      <p:sp>
        <p:nvSpPr>
          <p:cNvPr id="2" name="矩形 1"/>
          <p:cNvSpPr/>
          <p:nvPr/>
        </p:nvSpPr>
        <p:spPr>
          <a:xfrm>
            <a:off x="432875" y="4358683"/>
            <a:ext cx="2828018" cy="307777"/>
          </a:xfrm>
          <a:prstGeom prst="rect">
            <a:avLst/>
          </a:prstGeom>
        </p:spPr>
        <p:txBody>
          <a:bodyPr wrap="none">
            <a:spAutoFit/>
          </a:bodyPr>
          <a:lstStyle/>
          <a:p>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2.17  </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Mean Shift</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算法基本原理图</a:t>
            </a:r>
            <a:endParaRPr lang="zh-CN" altLang="en-US" sz="1400" dirty="0"/>
          </a:p>
        </p:txBody>
      </p:sp>
      <p:sp>
        <p:nvSpPr>
          <p:cNvPr id="50" name="圆角矩形 49"/>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51" name="文本框 50"/>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16</a:t>
            </a:r>
            <a:endParaRPr lang="zh-CN" altLang="en-US" sz="1350" dirty="0">
              <a:latin typeface="+mn-lt"/>
              <a:ea typeface="+mn-ea"/>
              <a:cs typeface="+mn-cs"/>
            </a:endParaRPr>
          </a:p>
        </p:txBody>
      </p:sp>
      <p:cxnSp>
        <p:nvCxnSpPr>
          <p:cNvPr id="4" name="直接箭头连接符 3"/>
          <p:cNvCxnSpPr/>
          <p:nvPr/>
        </p:nvCxnSpPr>
        <p:spPr>
          <a:xfrm>
            <a:off x="7613499" y="4048537"/>
            <a:ext cx="287474" cy="20622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196816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352" y="73185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2.2  </a:t>
            </a:r>
            <a:r>
              <a:rPr lang="zh-CN" altLang="en-US" sz="2000" b="1" dirty="0">
                <a:latin typeface="微软雅黑" panose="020B0503020204020204" pitchFamily="34" charset="-122"/>
                <a:ea typeface="微软雅黑" panose="020B0503020204020204" pitchFamily="34" charset="-122"/>
              </a:rPr>
              <a:t>光斑</a:t>
            </a:r>
            <a:r>
              <a:rPr lang="zh-CN" altLang="en-US" sz="2000" b="1" dirty="0" smtClean="0">
                <a:latin typeface="微软雅黑" panose="020B0503020204020204" pitchFamily="34" charset="-122"/>
                <a:ea typeface="微软雅黑" panose="020B0503020204020204" pitchFamily="34" charset="-122"/>
              </a:rPr>
              <a:t>目标</a:t>
            </a:r>
            <a:r>
              <a:rPr lang="zh-CN" altLang="en-US" sz="2000" b="1" dirty="0">
                <a:latin typeface="微软雅黑" panose="020B0503020204020204" pitchFamily="34" charset="-122"/>
                <a:ea typeface="微软雅黑" panose="020B0503020204020204" pitchFamily="34" charset="-122"/>
              </a:rPr>
              <a:t>跟踪</a:t>
            </a:r>
            <a:r>
              <a:rPr lang="zh-CN" altLang="en-US" sz="2000" b="1" dirty="0" smtClean="0">
                <a:latin typeface="微软雅黑" panose="020B0503020204020204" pitchFamily="34" charset="-122"/>
                <a:ea typeface="微软雅黑" panose="020B0503020204020204" pitchFamily="34" charset="-122"/>
              </a:rPr>
              <a:t>算法</a:t>
            </a:r>
            <a:r>
              <a:rPr lang="zh-CN" altLang="en-US" sz="2000" b="1" dirty="0">
                <a:latin typeface="微软雅黑" panose="020B0503020204020204" pitchFamily="34" charset="-122"/>
                <a:ea typeface="微软雅黑" panose="020B0503020204020204" pitchFamily="34" charset="-122"/>
              </a:rPr>
              <a:t>研究</a:t>
            </a:r>
          </a:p>
        </p:txBody>
      </p:sp>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748562" y="1048517"/>
            <a:ext cx="3998274" cy="369332"/>
          </a:xfrm>
          <a:prstGeom prst="rect">
            <a:avLst/>
          </a:prstGeom>
        </p:spPr>
        <p:txBody>
          <a:bodyPr wrap="none">
            <a:spAutoFit/>
          </a:bodyPr>
          <a:lstStyle/>
          <a:p>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Mean Shift</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算法在目标跟踪上的应用</a:t>
            </a:r>
            <a:endParaRPr lang="zh-CN" altLang="en-US" b="1" dirty="0">
              <a:latin typeface="微软雅黑" panose="020B0503020204020204" pitchFamily="34" charset="-122"/>
              <a:ea typeface="微软雅黑" panose="020B0503020204020204" pitchFamily="34" charset="-122"/>
            </a:endParaRPr>
          </a:p>
        </p:txBody>
      </p:sp>
      <p:pic>
        <p:nvPicPr>
          <p:cNvPr id="33794" name="Picture 2" descr="RGB图片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796" y="2159172"/>
            <a:ext cx="3344623" cy="13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 name="对象 19"/>
          <p:cNvGraphicFramePr>
            <a:graphicFrameLocks noChangeAspect="1"/>
          </p:cNvGraphicFramePr>
          <p:nvPr>
            <p:extLst>
              <p:ext uri="{D42A27DB-BD31-4B8C-83A1-F6EECF244321}">
                <p14:modId xmlns:p14="http://schemas.microsoft.com/office/powerpoint/2010/main" val="1578014652"/>
              </p:ext>
            </p:extLst>
          </p:nvPr>
        </p:nvGraphicFramePr>
        <p:xfrm>
          <a:off x="1535261" y="3989401"/>
          <a:ext cx="2775406" cy="580004"/>
        </p:xfrm>
        <a:graphic>
          <a:graphicData uri="http://schemas.openxmlformats.org/presentationml/2006/ole">
            <mc:AlternateContent xmlns:mc="http://schemas.openxmlformats.org/markup-compatibility/2006">
              <mc:Choice xmlns:v="urn:schemas-microsoft-com:vml" Requires="v">
                <p:oleObj spid="_x0000_s34635" name="Equation" r:id="rId6" imgW="2044440" imgH="469800" progId="Equation.DSMT4">
                  <p:embed/>
                </p:oleObj>
              </mc:Choice>
              <mc:Fallback>
                <p:oleObj name="Equation" r:id="rId6" imgW="2044440" imgH="469800" progId="Equation.DSMT4">
                  <p:embed/>
                  <p:pic>
                    <p:nvPicPr>
                      <p:cNvPr id="12" name="对象 11"/>
                      <p:cNvPicPr>
                        <a:picLocks noChangeAspect="1" noChangeArrowheads="1"/>
                      </p:cNvPicPr>
                      <p:nvPr/>
                    </p:nvPicPr>
                    <p:blipFill>
                      <a:blip r:embed="rId7"/>
                      <a:srcRect/>
                      <a:stretch>
                        <a:fillRect/>
                      </a:stretch>
                    </p:blipFill>
                    <p:spPr bwMode="auto">
                      <a:xfrm>
                        <a:off x="1535261" y="3989401"/>
                        <a:ext cx="2775406" cy="580004"/>
                      </a:xfrm>
                      <a:prstGeom prst="rect">
                        <a:avLst/>
                      </a:prstGeom>
                      <a:noFill/>
                    </p:spPr>
                  </p:pic>
                </p:oleObj>
              </mc:Fallback>
            </mc:AlternateContent>
          </a:graphicData>
        </a:graphic>
      </p:graphicFrame>
      <p:sp>
        <p:nvSpPr>
          <p:cNvPr id="21" name="矩形 20"/>
          <p:cNvSpPr/>
          <p:nvPr/>
        </p:nvSpPr>
        <p:spPr>
          <a:xfrm>
            <a:off x="386217" y="4101320"/>
            <a:ext cx="1210588" cy="338554"/>
          </a:xfrm>
          <a:prstGeom prst="rect">
            <a:avLst/>
          </a:prstGeom>
        </p:spPr>
        <p:txBody>
          <a:bodyPr wrap="none">
            <a:spAutoFit/>
          </a:bodyPr>
          <a:lstStyle/>
          <a:p>
            <a:r>
              <a:rPr lang="zh-CN" altLang="zh-CN" sz="16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目标</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模型：</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3121328662"/>
              </p:ext>
            </p:extLst>
          </p:nvPr>
        </p:nvGraphicFramePr>
        <p:xfrm>
          <a:off x="5420769" y="3958640"/>
          <a:ext cx="2934633" cy="609455"/>
        </p:xfrm>
        <a:graphic>
          <a:graphicData uri="http://schemas.openxmlformats.org/presentationml/2006/ole">
            <mc:AlternateContent xmlns:mc="http://schemas.openxmlformats.org/markup-compatibility/2006">
              <mc:Choice xmlns:v="urn:schemas-microsoft-com:vml" Requires="v">
                <p:oleObj spid="_x0000_s34636" name="Equation" r:id="rId8" imgW="2057400" imgH="469800" progId="Equation.DSMT4">
                  <p:embed/>
                </p:oleObj>
              </mc:Choice>
              <mc:Fallback>
                <p:oleObj name="Equation" r:id="rId8" imgW="2057400" imgH="469800" progId="Equation.DSMT4">
                  <p:embed/>
                  <p:pic>
                    <p:nvPicPr>
                      <p:cNvPr id="24" name="对象 23"/>
                      <p:cNvPicPr>
                        <a:picLocks noChangeAspect="1" noChangeArrowheads="1"/>
                      </p:cNvPicPr>
                      <p:nvPr/>
                    </p:nvPicPr>
                    <p:blipFill>
                      <a:blip r:embed="rId9"/>
                      <a:srcRect/>
                      <a:stretch>
                        <a:fillRect/>
                      </a:stretch>
                    </p:blipFill>
                    <p:spPr bwMode="auto">
                      <a:xfrm>
                        <a:off x="5420769" y="3958640"/>
                        <a:ext cx="2934633" cy="609455"/>
                      </a:xfrm>
                      <a:prstGeom prst="rect">
                        <a:avLst/>
                      </a:prstGeom>
                      <a:noFill/>
                    </p:spPr>
                  </p:pic>
                </p:oleObj>
              </mc:Fallback>
            </mc:AlternateContent>
          </a:graphicData>
        </a:graphic>
      </p:graphicFrame>
      <p:sp>
        <p:nvSpPr>
          <p:cNvPr id="23" name="矩形 22"/>
          <p:cNvSpPr/>
          <p:nvPr/>
        </p:nvSpPr>
        <p:spPr>
          <a:xfrm>
            <a:off x="4371451" y="4132733"/>
            <a:ext cx="1210588" cy="338554"/>
          </a:xfrm>
          <a:prstGeom prst="rect">
            <a:avLst/>
          </a:prstGeom>
        </p:spPr>
        <p:txBody>
          <a:bodyPr wrap="none">
            <a:spAutoFit/>
          </a:bodyPr>
          <a:lstStyle/>
          <a:p>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候选模型：</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38692" y="1417483"/>
            <a:ext cx="8181429" cy="707886"/>
          </a:xfrm>
          <a:prstGeom prst="rect">
            <a:avLst/>
          </a:prstGeom>
        </p:spPr>
        <p:txBody>
          <a:bodyPr wrap="square">
            <a:spAutoFit/>
          </a:bodyPr>
          <a:lstStyle/>
          <a:p>
            <a:pPr algn="just">
              <a:lnSpc>
                <a:spcPct val="125000"/>
              </a:lnSpc>
            </a:pPr>
            <a:r>
              <a:rPr lang="en-US" altLang="zh-CN" sz="16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Mean Shift</a:t>
            </a:r>
            <a:r>
              <a:rPr lang="zh-CN" altLang="zh-CN" sz="16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向量即为以核函数为权重系数的加权平均值与</a:t>
            </a:r>
            <a:r>
              <a:rPr lang="en-US" altLang="zh-CN" sz="16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16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的差。向量的方向与密度梯度的方向相同，即总是指向密度梯度变化最快的方向。</a:t>
            </a:r>
            <a:endParaRPr lang="zh-CN" altLang="en-US" sz="1600" dirty="0">
              <a:solidFill>
                <a:schemeClr val="accent1">
                  <a:lumMod val="75000"/>
                </a:schemeClr>
              </a:solidFill>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408013049"/>
              </p:ext>
            </p:extLst>
          </p:nvPr>
        </p:nvGraphicFramePr>
        <p:xfrm>
          <a:off x="5420769" y="2012667"/>
          <a:ext cx="2411103" cy="718201"/>
        </p:xfrm>
        <a:graphic>
          <a:graphicData uri="http://schemas.openxmlformats.org/presentationml/2006/ole">
            <mc:AlternateContent xmlns:mc="http://schemas.openxmlformats.org/markup-compatibility/2006">
              <mc:Choice xmlns:v="urn:schemas-microsoft-com:vml" Requires="v">
                <p:oleObj spid="_x0000_s34637" name="Equation" r:id="rId10" imgW="2120900" imgH="635000" progId="Equation.DSMT4">
                  <p:embed/>
                </p:oleObj>
              </mc:Choice>
              <mc:Fallback>
                <p:oleObj name="Equation" r:id="rId10" imgW="2120900" imgH="635000" progId="Equation.DSMT4">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0769" y="2012667"/>
                        <a:ext cx="2411103" cy="718201"/>
                      </a:xfrm>
                      <a:prstGeom prst="rect">
                        <a:avLst/>
                      </a:prstGeom>
                      <a:noFill/>
                    </p:spPr>
                  </p:pic>
                </p:oleObj>
              </mc:Fallback>
            </mc:AlternateContent>
          </a:graphicData>
        </a:graphic>
      </p:graphicFrame>
      <p:sp>
        <p:nvSpPr>
          <p:cNvPr id="24" name="矩形 23"/>
          <p:cNvSpPr/>
          <p:nvPr/>
        </p:nvSpPr>
        <p:spPr>
          <a:xfrm>
            <a:off x="3922733" y="2134505"/>
            <a:ext cx="1598522" cy="606320"/>
          </a:xfrm>
          <a:prstGeom prst="rect">
            <a:avLst/>
          </a:prstGeom>
        </p:spPr>
        <p:txBody>
          <a:bodyPr wrap="square">
            <a:spAutoFit/>
          </a:bodyPr>
          <a:lstStyle/>
          <a:p>
            <a:pPr>
              <a:lnSpc>
                <a:spcPct val="125000"/>
              </a:lnSpc>
            </a:pPr>
            <a:r>
              <a:rPr lang="zh-CN" altLang="en-US" sz="1400" dirty="0" smtClean="0">
                <a:latin typeface="微软雅黑" panose="020B0503020204020204" pitchFamily="34" charset="-122"/>
                <a:ea typeface="微软雅黑" panose="020B0503020204020204" pitchFamily="34" charset="-122"/>
                <a:cs typeface="Times New Roman" panose="02020603050405020304" pitchFamily="18" charset="0"/>
              </a:rPr>
              <a:t>采用伊潘切涅科夫轮廓函数：</a:t>
            </a:r>
            <a:endParaRPr lang="zh-CN" altLang="en-US" sz="1400" dirty="0">
              <a:latin typeface="微软雅黑" panose="020B0503020204020204" pitchFamily="34" charset="-122"/>
              <a:ea typeface="微软雅黑" panose="020B0503020204020204" pitchFamily="34" charset="-122"/>
            </a:endParaRPr>
          </a:p>
        </p:txBody>
      </p:sp>
      <p:sp>
        <p:nvSpPr>
          <p:cNvPr id="8" name="矩形 7"/>
          <p:cNvSpPr/>
          <p:nvPr/>
        </p:nvSpPr>
        <p:spPr>
          <a:xfrm>
            <a:off x="1181348" y="3555604"/>
            <a:ext cx="2024913" cy="307777"/>
          </a:xfrm>
          <a:prstGeom prst="rect">
            <a:avLst/>
          </a:prstGeom>
        </p:spPr>
        <p:txBody>
          <a:bodyPr wrap="none">
            <a:spAutoFit/>
          </a:bodyPr>
          <a:lstStyle/>
          <a:p>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2.18  </a:t>
            </a:r>
            <a:r>
              <a:rPr lang="zh-CN" altLang="zh-CN" sz="1400" dirty="0" smtClean="0">
                <a:latin typeface="Times New Roman" panose="02020603050405020304" pitchFamily="18" charset="0"/>
                <a:ea typeface="华文仿宋" panose="02010600040101010101" pitchFamily="2" charset="-122"/>
                <a:cs typeface="Times New Roman" panose="02020603050405020304" pitchFamily="18" charset="0"/>
              </a:rPr>
              <a:t>图像</a:t>
            </a:r>
            <a:r>
              <a:rPr lang="zh-CN" altLang="zh-CN" sz="1400" dirty="0">
                <a:latin typeface="Times New Roman" panose="02020603050405020304" pitchFamily="18" charset="0"/>
                <a:ea typeface="华文仿宋" panose="02010600040101010101" pitchFamily="2" charset="-122"/>
                <a:cs typeface="Times New Roman" panose="02020603050405020304" pitchFamily="18" charset="0"/>
              </a:rPr>
              <a:t>像素值构成</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6" name="矩形 25"/>
          <p:cNvSpPr/>
          <p:nvPr/>
        </p:nvSpPr>
        <p:spPr>
          <a:xfrm>
            <a:off x="3984312" y="2744365"/>
            <a:ext cx="4635810" cy="1323439"/>
          </a:xfrm>
          <a:prstGeom prst="rect">
            <a:avLst/>
          </a:prstGeom>
        </p:spPr>
        <p:txBody>
          <a:bodyPr wrap="square">
            <a:spAutoFit/>
          </a:bodyPr>
          <a:lstStyle/>
          <a:p>
            <a:pPr algn="just">
              <a:lnSpc>
                <a:spcPct val="125000"/>
              </a:lnSpc>
            </a:pPr>
            <a:r>
              <a:rPr lang="zh-CN" altLang="en-US" sz="1600" dirty="0" smtClean="0">
                <a:latin typeface="微软雅黑" panose="020B0503020204020204" pitchFamily="34" charset="-122"/>
                <a:ea typeface="微软雅黑" panose="020B0503020204020204" pitchFamily="34" charset="-122"/>
              </a:rPr>
              <a:t>在</a:t>
            </a:r>
            <a:r>
              <a:rPr lang="zh-CN" altLang="en-US" sz="1600" dirty="0">
                <a:latin typeface="微软雅黑" panose="020B0503020204020204" pitchFamily="34" charset="-122"/>
                <a:ea typeface="微软雅黑" panose="020B0503020204020204" pitchFamily="34" charset="-122"/>
              </a:rPr>
              <a:t>图像平面选定区域</a:t>
            </a:r>
            <a:r>
              <a:rPr lang="en-US" altLang="zh-CN" sz="1600" dirty="0">
                <a:latin typeface="微软雅黑" panose="020B0503020204020204" pitchFamily="34" charset="-122"/>
                <a:ea typeface="微软雅黑" panose="020B0503020204020204" pitchFamily="34" charset="-122"/>
              </a:rPr>
              <a:t>(ROI)</a:t>
            </a:r>
            <a:r>
              <a:rPr lang="zh-CN" altLang="en-US" sz="1600" dirty="0">
                <a:latin typeface="微软雅黑" panose="020B0503020204020204" pitchFamily="34" charset="-122"/>
                <a:ea typeface="微软雅黑" panose="020B0503020204020204" pitchFamily="34" charset="-122"/>
              </a:rPr>
              <a:t>的中心</a:t>
            </a:r>
            <a:r>
              <a:rPr lang="zh-CN" altLang="en-US" sz="1600" dirty="0" smtClean="0">
                <a:latin typeface="微软雅黑" panose="020B0503020204020204" pitchFamily="34" charset="-122"/>
                <a:ea typeface="微软雅黑" panose="020B0503020204020204" pitchFamily="34" charset="-122"/>
              </a:rPr>
              <a:t>建立</a:t>
            </a:r>
            <a:r>
              <a:rPr lang="en-US" altLang="zh-CN" sz="1600" dirty="0" smtClean="0">
                <a:latin typeface="微软雅黑" panose="020B0503020204020204" pitchFamily="34" charset="-122"/>
                <a:ea typeface="微软雅黑" panose="020B0503020204020204" pitchFamily="34" charset="-122"/>
              </a:rPr>
              <a:t>PDF</a:t>
            </a:r>
            <a:r>
              <a:rPr lang="zh-CN" altLang="en-US" sz="1600" dirty="0" smtClean="0">
                <a:latin typeface="微软雅黑" panose="020B0503020204020204" pitchFamily="34" charset="-122"/>
                <a:ea typeface="微软雅黑" panose="020B0503020204020204" pitchFamily="34" charset="-122"/>
              </a:rPr>
              <a:t>模型，即</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rPr>
              <a:t>核颜色直方图</a:t>
            </a:r>
            <a:r>
              <a:rPr lang="zh-CN" altLang="en-US" sz="1600" dirty="0" smtClean="0">
                <a:latin typeface="微软雅黑" panose="020B0503020204020204" pitchFamily="34" charset="-122"/>
                <a:ea typeface="微软雅黑" panose="020B0503020204020204" pitchFamily="34" charset="-122"/>
              </a:rPr>
              <a:t>。将</a:t>
            </a:r>
            <a:r>
              <a:rPr lang="zh-CN" altLang="en-US" sz="1600" dirty="0">
                <a:latin typeface="微软雅黑" panose="020B0503020204020204" pitchFamily="34" charset="-122"/>
                <a:ea typeface="微软雅黑" panose="020B0503020204020204" pitchFamily="34" charset="-122"/>
              </a:rPr>
              <a:t>一个通道的每</a:t>
            </a:r>
            <a:r>
              <a:rPr lang="en-US" altLang="zh-CN" sz="1600" dirty="0">
                <a:latin typeface="微软雅黑" panose="020B0503020204020204" pitchFamily="34" charset="-122"/>
                <a:ea typeface="微软雅黑" panose="020B0503020204020204" pitchFamily="34" charset="-122"/>
              </a:rPr>
              <a:t>32</a:t>
            </a:r>
            <a:r>
              <a:rPr lang="zh-CN" altLang="en-US" sz="1600" dirty="0">
                <a:latin typeface="微软雅黑" panose="020B0503020204020204" pitchFamily="34" charset="-122"/>
                <a:ea typeface="微软雅黑" panose="020B0503020204020204" pitchFamily="34" charset="-122"/>
              </a:rPr>
              <a:t>个值划分为一个</a:t>
            </a:r>
            <a:r>
              <a:rPr lang="en-US" altLang="zh-CN" sz="1600" dirty="0" smtClean="0">
                <a:latin typeface="微软雅黑" panose="020B0503020204020204" pitchFamily="34" charset="-122"/>
                <a:ea typeface="微软雅黑" panose="020B0503020204020204" pitchFamily="34" charset="-122"/>
              </a:rPr>
              <a:t>bin</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直方图有</a:t>
            </a:r>
            <a:r>
              <a:rPr lang="en-US" altLang="zh-CN" sz="1600" dirty="0">
                <a:latin typeface="微软雅黑" panose="020B0503020204020204" pitchFamily="34" charset="-122"/>
                <a:ea typeface="微软雅黑" panose="020B0503020204020204" pitchFamily="34" charset="-122"/>
              </a:rPr>
              <a:t>512</a:t>
            </a:r>
            <a:r>
              <a:rPr lang="zh-CN" altLang="en-US" sz="1600" dirty="0">
                <a:latin typeface="微软雅黑" panose="020B0503020204020204" pitchFamily="34" charset="-122"/>
                <a:ea typeface="微软雅黑" panose="020B0503020204020204" pitchFamily="34" charset="-122"/>
              </a:rPr>
              <a:t>个</a:t>
            </a:r>
            <a:r>
              <a:rPr lang="zh-CN" altLang="en-US" sz="1600" dirty="0" smtClean="0">
                <a:latin typeface="微软雅黑" panose="020B0503020204020204" pitchFamily="34" charset="-122"/>
                <a:ea typeface="微软雅黑" panose="020B0503020204020204" pitchFamily="34" charset="-122"/>
              </a:rPr>
              <a:t>刻度。</a:t>
            </a:r>
            <a:r>
              <a:rPr lang="zh-CN" altLang="en-US" sz="1600" dirty="0" smtClean="0">
                <a:solidFill>
                  <a:srgbClr val="FF0000"/>
                </a:solidFill>
                <a:latin typeface="微软雅黑" panose="020B0503020204020204" pitchFamily="34" charset="-122"/>
                <a:ea typeface="微软雅黑" panose="020B0503020204020204" pitchFamily="34" charset="-122"/>
              </a:rPr>
              <a:t>越靠近核中心，概率越大</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aphicFrame>
        <p:nvGraphicFramePr>
          <p:cNvPr id="27" name="对象 26"/>
          <p:cNvGraphicFramePr>
            <a:graphicFrameLocks noChangeAspect="1"/>
          </p:cNvGraphicFramePr>
          <p:nvPr>
            <p:extLst>
              <p:ext uri="{D42A27DB-BD31-4B8C-83A1-F6EECF244321}">
                <p14:modId xmlns:p14="http://schemas.microsoft.com/office/powerpoint/2010/main" val="3449340698"/>
              </p:ext>
            </p:extLst>
          </p:nvPr>
        </p:nvGraphicFramePr>
        <p:xfrm>
          <a:off x="3922733" y="4436773"/>
          <a:ext cx="4416425" cy="592137"/>
        </p:xfrm>
        <a:graphic>
          <a:graphicData uri="http://schemas.openxmlformats.org/presentationml/2006/ole">
            <mc:AlternateContent xmlns:mc="http://schemas.openxmlformats.org/markup-compatibility/2006">
              <mc:Choice xmlns:v="urn:schemas-microsoft-com:vml" Requires="v">
                <p:oleObj spid="_x0000_s34638" name="Equation" r:id="rId12" imgW="3479760" imgH="469800" progId="Equation.DSMT4">
                  <p:embed/>
                </p:oleObj>
              </mc:Choice>
              <mc:Fallback>
                <p:oleObj name="Equation" r:id="rId12" imgW="3479760" imgH="469800" progId="Equation.DSMT4">
                  <p:embed/>
                  <p:pic>
                    <p:nvPicPr>
                      <p:cNvPr id="20" name="对象 19"/>
                      <p:cNvPicPr>
                        <a:picLocks noChangeAspect="1" noChangeArrowheads="1"/>
                      </p:cNvPicPr>
                      <p:nvPr/>
                    </p:nvPicPr>
                    <p:blipFill>
                      <a:blip r:embed="rId13"/>
                      <a:srcRect/>
                      <a:stretch>
                        <a:fillRect/>
                      </a:stretch>
                    </p:blipFill>
                    <p:spPr bwMode="auto">
                      <a:xfrm>
                        <a:off x="3922733" y="4436773"/>
                        <a:ext cx="4416425" cy="592137"/>
                      </a:xfrm>
                      <a:prstGeom prst="rect">
                        <a:avLst/>
                      </a:prstGeom>
                      <a:noFill/>
                    </p:spPr>
                  </p:pic>
                </p:oleObj>
              </mc:Fallback>
            </mc:AlternateContent>
          </a:graphicData>
        </a:graphic>
      </p:graphicFrame>
      <p:sp>
        <p:nvSpPr>
          <p:cNvPr id="28" name="矩形 27"/>
          <p:cNvSpPr/>
          <p:nvPr/>
        </p:nvSpPr>
        <p:spPr>
          <a:xfrm>
            <a:off x="382935" y="4566345"/>
            <a:ext cx="3424335" cy="338554"/>
          </a:xfrm>
          <a:prstGeom prst="rect">
            <a:avLst/>
          </a:prstGeom>
        </p:spPr>
        <p:txBody>
          <a:bodyPr wrap="non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相似性</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度量，得</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Bhattacharyya</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系数：</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2839653366"/>
              </p:ext>
            </p:extLst>
          </p:nvPr>
        </p:nvGraphicFramePr>
        <p:xfrm>
          <a:off x="1592499" y="4975592"/>
          <a:ext cx="2307876" cy="639683"/>
        </p:xfrm>
        <a:graphic>
          <a:graphicData uri="http://schemas.openxmlformats.org/presentationml/2006/ole">
            <mc:AlternateContent xmlns:mc="http://schemas.openxmlformats.org/markup-compatibility/2006">
              <mc:Choice xmlns:v="urn:schemas-microsoft-com:vml" Requires="v">
                <p:oleObj spid="_x0000_s34639" name="Equation" r:id="rId14" imgW="1752600" imgH="482600" progId="Equation.DSMT4">
                  <p:embed/>
                </p:oleObj>
              </mc:Choice>
              <mc:Fallback>
                <p:oleObj name="Equation" r:id="rId14" imgW="1752600" imgH="482600" progId="Equation.DSMT4">
                  <p:embed/>
                  <p:pic>
                    <p:nvPicPr>
                      <p:cNvPr id="40" name="对象 3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92499" y="4975592"/>
                        <a:ext cx="2307876" cy="639683"/>
                      </a:xfrm>
                      <a:prstGeom prst="rect">
                        <a:avLst/>
                      </a:prstGeom>
                      <a:noFill/>
                    </p:spPr>
                  </p:pic>
                </p:oleObj>
              </mc:Fallback>
            </mc:AlternateContent>
          </a:graphicData>
        </a:graphic>
      </p:graphicFrame>
      <p:sp>
        <p:nvSpPr>
          <p:cNvPr id="32" name="矩形 31"/>
          <p:cNvSpPr/>
          <p:nvPr/>
        </p:nvSpPr>
        <p:spPr>
          <a:xfrm>
            <a:off x="411774" y="5120388"/>
            <a:ext cx="1210588" cy="338554"/>
          </a:xfrm>
          <a:prstGeom prst="rect">
            <a:avLst/>
          </a:prstGeom>
        </p:spPr>
        <p:txBody>
          <a:bodyPr wrap="none">
            <a:spAutoFit/>
          </a:bodyPr>
          <a:lstStyle/>
          <a:p>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其中</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权值</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endParaRPr>
          </a:p>
        </p:txBody>
      </p:sp>
      <p:graphicFrame>
        <p:nvGraphicFramePr>
          <p:cNvPr id="33" name="对象 32"/>
          <p:cNvGraphicFramePr>
            <a:graphicFrameLocks noChangeAspect="1"/>
          </p:cNvGraphicFramePr>
          <p:nvPr>
            <p:extLst>
              <p:ext uri="{D42A27DB-BD31-4B8C-83A1-F6EECF244321}">
                <p14:modId xmlns:p14="http://schemas.microsoft.com/office/powerpoint/2010/main" val="495432349"/>
              </p:ext>
            </p:extLst>
          </p:nvPr>
        </p:nvGraphicFramePr>
        <p:xfrm>
          <a:off x="6501779" y="5209129"/>
          <a:ext cx="1436810" cy="387862"/>
        </p:xfrm>
        <a:graphic>
          <a:graphicData uri="http://schemas.openxmlformats.org/presentationml/2006/ole">
            <mc:AlternateContent xmlns:mc="http://schemas.openxmlformats.org/markup-compatibility/2006">
              <mc:Choice xmlns:v="urn:schemas-microsoft-com:vml" Requires="v">
                <p:oleObj spid="_x0000_s34640" name="Equation" r:id="rId16" imgW="939600" imgH="279360" progId="Equation.DSMT4">
                  <p:embed/>
                </p:oleObj>
              </mc:Choice>
              <mc:Fallback>
                <p:oleObj name="Equation" r:id="rId16" imgW="939600" imgH="279360" progId="Equation.DSMT4">
                  <p:embed/>
                  <p:pic>
                    <p:nvPicPr>
                      <p:cNvPr id="35" name="对象 34"/>
                      <p:cNvPicPr>
                        <a:picLocks noChangeAspect="1" noChangeArrowheads="1"/>
                      </p:cNvPicPr>
                      <p:nvPr/>
                    </p:nvPicPr>
                    <p:blipFill>
                      <a:blip r:embed="rId17"/>
                      <a:srcRect/>
                      <a:stretch>
                        <a:fillRect/>
                      </a:stretch>
                    </p:blipFill>
                    <p:spPr bwMode="auto">
                      <a:xfrm>
                        <a:off x="6501779" y="5209129"/>
                        <a:ext cx="1436810" cy="387862"/>
                      </a:xfrm>
                      <a:prstGeom prst="rect">
                        <a:avLst/>
                      </a:prstGeom>
                      <a:noFill/>
                    </p:spPr>
                  </p:pic>
                </p:oleObj>
              </mc:Fallback>
            </mc:AlternateContent>
          </a:graphicData>
        </a:graphic>
      </p:graphicFrame>
      <p:sp>
        <p:nvSpPr>
          <p:cNvPr id="34" name="矩形 33"/>
          <p:cNvSpPr/>
          <p:nvPr/>
        </p:nvSpPr>
        <p:spPr>
          <a:xfrm>
            <a:off x="4289325" y="5037264"/>
            <a:ext cx="2133777" cy="584775"/>
          </a:xfrm>
          <a:prstGeom prst="rect">
            <a:avLst/>
          </a:prstGeom>
        </p:spPr>
        <p:txBody>
          <a:bodyPr wrap="square">
            <a:spAutoFit/>
          </a:bodyPr>
          <a:lstStyle/>
          <a:p>
            <a:r>
              <a:rPr lang="zh-CN" altLang="en-US"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海灵格</a:t>
            </a:r>
            <a:r>
              <a:rPr lang="en-US" altLang="zh-CN"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(Hellinger)</a:t>
            </a:r>
            <a:r>
              <a:rPr lang="zh-CN" altLang="en-US"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距离</a:t>
            </a:r>
            <a:r>
              <a:rPr lang="en-US" altLang="zh-CN"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巴氏距离</a:t>
            </a:r>
            <a:r>
              <a:rPr lang="en-US" altLang="zh-CN"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dy</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3753413088"/>
              </p:ext>
            </p:extLst>
          </p:nvPr>
        </p:nvGraphicFramePr>
        <p:xfrm>
          <a:off x="2067304" y="5667617"/>
          <a:ext cx="1946843" cy="1031534"/>
        </p:xfrm>
        <a:graphic>
          <a:graphicData uri="http://schemas.openxmlformats.org/presentationml/2006/ole">
            <mc:AlternateContent xmlns:mc="http://schemas.openxmlformats.org/markup-compatibility/2006">
              <mc:Choice xmlns:v="urn:schemas-microsoft-com:vml" Requires="v">
                <p:oleObj spid="_x0000_s34641" name="Equation" r:id="rId18" imgW="1562100" imgH="914400" progId="Equation.DSMT4">
                  <p:embed/>
                </p:oleObj>
              </mc:Choice>
              <mc:Fallback>
                <p:oleObj name="Equation" r:id="rId18" imgW="1562100" imgH="914400" progId="Equation.DSMT4">
                  <p:embed/>
                  <p:pic>
                    <p:nvPicPr>
                      <p:cNvPr id="11" name="对象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67304" y="5667617"/>
                        <a:ext cx="1946843" cy="1031534"/>
                      </a:xfrm>
                      <a:prstGeom prst="rect">
                        <a:avLst/>
                      </a:prstGeom>
                      <a:noFill/>
                    </p:spPr>
                  </p:pic>
                </p:oleObj>
              </mc:Fallback>
            </mc:AlternateContent>
          </a:graphicData>
        </a:graphic>
      </p:graphicFrame>
      <p:sp>
        <p:nvSpPr>
          <p:cNvPr id="10" name="矩形 9"/>
          <p:cNvSpPr/>
          <p:nvPr/>
        </p:nvSpPr>
        <p:spPr>
          <a:xfrm>
            <a:off x="422925" y="6012986"/>
            <a:ext cx="1826141"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下一个候选</a:t>
            </a:r>
            <a:r>
              <a:rPr lang="zh-CN" altLang="en-US" sz="1600" dirty="0" smtClean="0">
                <a:latin typeface="微软雅黑" panose="020B0503020204020204" pitchFamily="34" charset="-122"/>
                <a:ea typeface="微软雅黑" panose="020B0503020204020204" pitchFamily="34" charset="-122"/>
              </a:rPr>
              <a:t>位置：</a:t>
            </a:r>
            <a:endParaRPr lang="zh-CN" altLang="en-US" sz="1600" dirty="0">
              <a:latin typeface="微软雅黑" panose="020B0503020204020204" pitchFamily="34" charset="-122"/>
              <a:ea typeface="微软雅黑" panose="020B0503020204020204" pitchFamily="34" charset="-122"/>
            </a:endParaRPr>
          </a:p>
        </p:txBody>
      </p:sp>
      <p:sp>
        <p:nvSpPr>
          <p:cNvPr id="37" name="矩形 36"/>
          <p:cNvSpPr/>
          <p:nvPr/>
        </p:nvSpPr>
        <p:spPr>
          <a:xfrm>
            <a:off x="4080832" y="6012986"/>
            <a:ext cx="3467616"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通过不断迭代，找到最相似的区域。</a:t>
            </a:r>
          </a:p>
        </p:txBody>
      </p:sp>
      <p:sp>
        <p:nvSpPr>
          <p:cNvPr id="35" name="圆角矩形 34"/>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8" name="文本框 37"/>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17</a:t>
            </a:r>
            <a:endParaRPr lang="zh-CN" altLang="en-US" sz="1350" dirty="0">
              <a:latin typeface="+mn-lt"/>
              <a:ea typeface="+mn-ea"/>
              <a:cs typeface="+mn-cs"/>
            </a:endParaRPr>
          </a:p>
        </p:txBody>
      </p:sp>
    </p:spTree>
    <p:extLst>
      <p:ext uri="{BB962C8B-B14F-4D97-AF65-F5344CB8AC3E}">
        <p14:creationId xmlns:p14="http://schemas.microsoft.com/office/powerpoint/2010/main" val="1164469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352" y="73185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2.2  </a:t>
            </a:r>
            <a:r>
              <a:rPr lang="zh-CN" altLang="en-US" sz="2000" b="1" dirty="0">
                <a:latin typeface="微软雅黑" panose="020B0503020204020204" pitchFamily="34" charset="-122"/>
                <a:ea typeface="微软雅黑" panose="020B0503020204020204" pitchFamily="34" charset="-122"/>
              </a:rPr>
              <a:t>光斑</a:t>
            </a:r>
            <a:r>
              <a:rPr lang="zh-CN" altLang="en-US" sz="2000" b="1" dirty="0" smtClean="0">
                <a:latin typeface="微软雅黑" panose="020B0503020204020204" pitchFamily="34" charset="-122"/>
                <a:ea typeface="微软雅黑" panose="020B0503020204020204" pitchFamily="34" charset="-122"/>
              </a:rPr>
              <a:t>目标</a:t>
            </a:r>
            <a:r>
              <a:rPr lang="zh-CN" altLang="en-US" sz="2000" b="1" dirty="0">
                <a:latin typeface="微软雅黑" panose="020B0503020204020204" pitchFamily="34" charset="-122"/>
                <a:ea typeface="微软雅黑" panose="020B0503020204020204" pitchFamily="34" charset="-122"/>
              </a:rPr>
              <a:t>跟踪</a:t>
            </a:r>
            <a:r>
              <a:rPr lang="zh-CN" altLang="en-US" sz="2000" b="1" dirty="0" smtClean="0">
                <a:latin typeface="微软雅黑" panose="020B0503020204020204" pitchFamily="34" charset="-122"/>
                <a:ea typeface="微软雅黑" panose="020B0503020204020204" pitchFamily="34" charset="-122"/>
              </a:rPr>
              <a:t>算法</a:t>
            </a:r>
            <a:r>
              <a:rPr lang="zh-CN" altLang="en-US" sz="2000" b="1" dirty="0">
                <a:latin typeface="微软雅黑" panose="020B0503020204020204" pitchFamily="34" charset="-122"/>
                <a:ea typeface="微软雅黑" panose="020B0503020204020204" pitchFamily="34" charset="-122"/>
              </a:rPr>
              <a:t>研究</a:t>
            </a:r>
          </a:p>
        </p:txBody>
      </p:sp>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494238" y="1245687"/>
            <a:ext cx="4279114" cy="369332"/>
          </a:xfrm>
          <a:prstGeom prst="rect">
            <a:avLst/>
          </a:prstGeom>
        </p:spPr>
        <p:txBody>
          <a:bodyPr wrap="square">
            <a:spAutoFit/>
          </a:bodyPr>
          <a:lstStyle/>
          <a:p>
            <a:r>
              <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ASMS</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自适应尺度</a:t>
            </a:r>
            <a:r>
              <a:rPr lang="en-US" altLang="zh-CN" b="1" dirty="0">
                <a:latin typeface="微软雅黑" panose="020B0503020204020204" pitchFamily="34" charset="-122"/>
                <a:ea typeface="微软雅黑" panose="020B0503020204020204" pitchFamily="34" charset="-122"/>
              </a:rPr>
              <a:t>Mean Shift</a:t>
            </a:r>
            <a:r>
              <a:rPr lang="zh-CN" altLang="en-US" b="1" dirty="0">
                <a:latin typeface="微软雅黑" panose="020B0503020204020204" pitchFamily="34" charset="-122"/>
                <a:ea typeface="微软雅黑" panose="020B0503020204020204" pitchFamily="34" charset="-122"/>
              </a:rPr>
              <a:t>算法</a:t>
            </a:r>
            <a:r>
              <a:rPr lang="en-US" altLang="zh-CN" b="1" dirty="0" smtClean="0">
                <a:latin typeface="微软雅黑" panose="020B0503020204020204" pitchFamily="34" charset="-122"/>
                <a:ea typeface="微软雅黑" panose="020B0503020204020204" pitchFamily="34" charset="-122"/>
              </a:rPr>
              <a:t>)</a:t>
            </a:r>
            <a:endParaRPr kumimoji="1" lang="zh-CN" altLang="en-US" b="1"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097833909"/>
              </p:ext>
            </p:extLst>
          </p:nvPr>
        </p:nvGraphicFramePr>
        <p:xfrm>
          <a:off x="602517" y="1726103"/>
          <a:ext cx="3501132" cy="598109"/>
        </p:xfrm>
        <a:graphic>
          <a:graphicData uri="http://schemas.openxmlformats.org/presentationml/2006/ole">
            <mc:AlternateContent xmlns:mc="http://schemas.openxmlformats.org/markup-compatibility/2006">
              <mc:Choice xmlns:v="urn:schemas-microsoft-com:vml" Requires="v">
                <p:oleObj spid="_x0000_s32483" name="Equation" r:id="rId5" imgW="2349500" imgH="444500" progId="Equation.DSMT4">
                  <p:embed/>
                </p:oleObj>
              </mc:Choice>
              <mc:Fallback>
                <p:oleObj name="Equation" r:id="rId5" imgW="2349500" imgH="4445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517" y="1726103"/>
                        <a:ext cx="3501132" cy="598109"/>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558881928"/>
              </p:ext>
            </p:extLst>
          </p:nvPr>
        </p:nvGraphicFramePr>
        <p:xfrm>
          <a:off x="4289420" y="1763515"/>
          <a:ext cx="4230112" cy="577796"/>
        </p:xfrm>
        <a:graphic>
          <a:graphicData uri="http://schemas.openxmlformats.org/presentationml/2006/ole">
            <mc:AlternateContent xmlns:mc="http://schemas.openxmlformats.org/markup-compatibility/2006">
              <mc:Choice xmlns:v="urn:schemas-microsoft-com:vml" Requires="v">
                <p:oleObj spid="_x0000_s32484" name="Equation" r:id="rId7" imgW="3213100" imgH="444500" progId="Equation.DSMT4">
                  <p:embed/>
                </p:oleObj>
              </mc:Choice>
              <mc:Fallback>
                <p:oleObj name="Equation" r:id="rId7" imgW="3213100" imgH="4445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9420" y="1763515"/>
                        <a:ext cx="4230112" cy="577796"/>
                      </a:xfrm>
                      <a:prstGeom prst="rect">
                        <a:avLst/>
                      </a:prstGeom>
                      <a:noFill/>
                    </p:spPr>
                  </p:pic>
                </p:oleObj>
              </mc:Fallback>
            </mc:AlternateContent>
          </a:graphicData>
        </a:graphic>
      </p:graphicFrame>
      <p:sp>
        <p:nvSpPr>
          <p:cNvPr id="24" name="矩形 23"/>
          <p:cNvSpPr/>
          <p:nvPr/>
        </p:nvSpPr>
        <p:spPr>
          <a:xfrm>
            <a:off x="519375" y="2341311"/>
            <a:ext cx="7718509" cy="679801"/>
          </a:xfrm>
          <a:prstGeom prst="rect">
            <a:avLst/>
          </a:prstGeom>
        </p:spPr>
        <p:txBody>
          <a:bodyPr wrap="square">
            <a:spAutoFit/>
          </a:bodyPr>
          <a:lstStyle/>
          <a:p>
            <a:pPr>
              <a:lnSpc>
                <a:spcPct val="125000"/>
              </a:lnSpc>
              <a:spcAft>
                <a:spcPts val="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将核函数的带宽</a:t>
            </a:r>
            <a:r>
              <a:rPr lang="en-US" altLang="zh-CN" sz="1600"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变成了一个</a:t>
            </a:r>
            <a:r>
              <a:rPr lang="zh-CN" altLang="zh-CN" sz="1600"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变量</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而不是之前的常量，并根据</a:t>
            </a:r>
            <a:r>
              <a:rPr lang="zh-CN" altLang="zh-CN" sz="1600"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背景比率</a:t>
            </a:r>
            <a:r>
              <a:rPr lang="zh-CN" altLang="zh-CN" sz="1600" kern="100" dirty="0" smtClean="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权重</a:t>
            </a:r>
            <a:r>
              <a:rPr lang="en-US"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(BRW)</a:t>
            </a:r>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自</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适应地</a:t>
            </a:r>
            <a:r>
              <a:rPr lang="zh-CN" altLang="zh-CN" sz="1600"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调整带宽</a:t>
            </a:r>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smtClean="0">
                <a:latin typeface="微软雅黑" panose="020B0503020204020204" pitchFamily="34" charset="-122"/>
                <a:ea typeface="微软雅黑" panose="020B0503020204020204" pitchFamily="34" charset="-122"/>
                <a:cs typeface="Times New Roman" panose="02020603050405020304" pitchFamily="18" charset="0"/>
              </a:rPr>
              <a:t>BRW</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表示为：</a:t>
            </a:r>
            <a:endParaRPr lang="zh-CN" altLang="en-US" sz="1600" dirty="0">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418883248"/>
              </p:ext>
            </p:extLst>
          </p:nvPr>
        </p:nvGraphicFramePr>
        <p:xfrm>
          <a:off x="3836390" y="2931623"/>
          <a:ext cx="1386553" cy="554621"/>
        </p:xfrm>
        <a:graphic>
          <a:graphicData uri="http://schemas.openxmlformats.org/presentationml/2006/ole">
            <mc:AlternateContent xmlns:mc="http://schemas.openxmlformats.org/markup-compatibility/2006">
              <mc:Choice xmlns:v="urn:schemas-microsoft-com:vml" Requires="v">
                <p:oleObj spid="_x0000_s32485" name="Equation" r:id="rId9" imgW="1143000" imgH="431800" progId="Equation.DSMT4">
                  <p:embed/>
                </p:oleObj>
              </mc:Choice>
              <mc:Fallback>
                <p:oleObj name="Equation" r:id="rId9" imgW="1143000" imgH="4318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6390" y="2931623"/>
                        <a:ext cx="1386553" cy="554621"/>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632064975"/>
              </p:ext>
            </p:extLst>
          </p:nvPr>
        </p:nvGraphicFramePr>
        <p:xfrm>
          <a:off x="1747441" y="3634740"/>
          <a:ext cx="4098388" cy="1384406"/>
        </p:xfrm>
        <a:graphic>
          <a:graphicData uri="http://schemas.openxmlformats.org/presentationml/2006/ole">
            <mc:AlternateContent xmlns:mc="http://schemas.openxmlformats.org/markup-compatibility/2006">
              <mc:Choice xmlns:v="urn:schemas-microsoft-com:vml" Requires="v">
                <p:oleObj spid="_x0000_s32486" name="Equation" r:id="rId11" imgW="3149600" imgH="1066800" progId="Equation.DSMT4">
                  <p:embed/>
                </p:oleObj>
              </mc:Choice>
              <mc:Fallback>
                <p:oleObj name="Equation" r:id="rId11" imgW="3149600" imgH="10668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7441" y="3634740"/>
                        <a:ext cx="4098388" cy="1384406"/>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4167803642"/>
              </p:ext>
            </p:extLst>
          </p:nvPr>
        </p:nvGraphicFramePr>
        <p:xfrm>
          <a:off x="6626513" y="4101129"/>
          <a:ext cx="1805431" cy="476433"/>
        </p:xfrm>
        <a:graphic>
          <a:graphicData uri="http://schemas.openxmlformats.org/presentationml/2006/ole">
            <mc:AlternateContent xmlns:mc="http://schemas.openxmlformats.org/markup-compatibility/2006">
              <mc:Choice xmlns:v="urn:schemas-microsoft-com:vml" Requires="v">
                <p:oleObj spid="_x0000_s32487" name="Equation" r:id="rId13" imgW="1396394" imgH="393529" progId="Equation.DSMT4">
                  <p:embed/>
                </p:oleObj>
              </mc:Choice>
              <mc:Fallback>
                <p:oleObj name="Equation" r:id="rId13" imgW="1396394" imgH="393529"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6513" y="4101129"/>
                        <a:ext cx="1805431" cy="476433"/>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912193291"/>
              </p:ext>
            </p:extLst>
          </p:nvPr>
        </p:nvGraphicFramePr>
        <p:xfrm>
          <a:off x="6626513" y="4542713"/>
          <a:ext cx="1690203" cy="476433"/>
        </p:xfrm>
        <a:graphic>
          <a:graphicData uri="http://schemas.openxmlformats.org/presentationml/2006/ole">
            <mc:AlternateContent xmlns:mc="http://schemas.openxmlformats.org/markup-compatibility/2006">
              <mc:Choice xmlns:v="urn:schemas-microsoft-com:vml" Requires="v">
                <p:oleObj spid="_x0000_s32488" name="Equation" r:id="rId15" imgW="1422400" imgH="393700" progId="Equation.DSMT4">
                  <p:embed/>
                </p:oleObj>
              </mc:Choice>
              <mc:Fallback>
                <p:oleObj name="Equation" r:id="rId15" imgW="1422400" imgH="393700"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26513" y="4542713"/>
                        <a:ext cx="1690203" cy="476433"/>
                      </a:xfrm>
                      <a:prstGeom prst="rect">
                        <a:avLst/>
                      </a:prstGeom>
                      <a:noFill/>
                    </p:spPr>
                  </p:pic>
                </p:oleObj>
              </mc:Fallback>
            </mc:AlternateContent>
          </a:graphicData>
        </a:graphic>
      </p:graphicFrame>
      <p:sp>
        <p:nvSpPr>
          <p:cNvPr id="34" name="Rectangle 29"/>
          <p:cNvSpPr>
            <a:spLocks noChangeArrowheads="1"/>
          </p:cNvSpPr>
          <p:nvPr/>
        </p:nvSpPr>
        <p:spPr bwMode="auto">
          <a:xfrm>
            <a:off x="584452" y="3762575"/>
            <a:ext cx="12283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kumimoji="0" lang="en-US" altLang="zh-CN" sz="1600" b="0" i="1" u="none" strike="noStrike" cap="none" normalizeH="0" baseline="-3000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i</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替换为：</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519374" y="5146981"/>
            <a:ext cx="7912569" cy="707886"/>
          </a:xfrm>
          <a:prstGeom prst="rect">
            <a:avLst/>
          </a:prstGeom>
        </p:spPr>
        <p:txBody>
          <a:bodyPr wrap="square">
            <a:spAutoFit/>
          </a:bodyPr>
          <a:lstStyle/>
          <a:p>
            <a:pPr algn="just">
              <a:lnSpc>
                <a:spcPct val="125000"/>
              </a:lnSpc>
              <a:spcAft>
                <a:spcPts val="0"/>
              </a:spcAft>
            </a:pPr>
            <a:r>
              <a:rPr lang="zh-CN" altLang="en-US" sz="1600" dirty="0" smtClean="0">
                <a:latin typeface="微软雅黑" panose="020B0503020204020204" pitchFamily="34" charset="-122"/>
                <a:ea typeface="微软雅黑" panose="020B0503020204020204" pitchFamily="34" charset="-122"/>
              </a:rPr>
              <a:t>并</a:t>
            </a:r>
            <a:r>
              <a:rPr lang="zh-CN" altLang="zh-CN" sz="1600" dirty="0" smtClean="0">
                <a:latin typeface="微软雅黑" panose="020B0503020204020204" pitchFamily="34" charset="-122"/>
                <a:ea typeface="微软雅黑" panose="020B0503020204020204" pitchFamily="34" charset="-122"/>
              </a:rPr>
              <a:t>引入</a:t>
            </a:r>
            <a:r>
              <a:rPr lang="zh-CN" altLang="en-US" sz="1600" dirty="0">
                <a:solidFill>
                  <a:srgbClr val="0070C0"/>
                </a:solidFill>
                <a:latin typeface="微软雅黑" panose="020B0503020204020204" pitchFamily="34" charset="-122"/>
                <a:ea typeface="微软雅黑" panose="020B0503020204020204" pitchFamily="34" charset="-122"/>
              </a:rPr>
              <a:t>后</a:t>
            </a:r>
            <a:r>
              <a:rPr lang="zh-CN" altLang="en-US" sz="1600" dirty="0" smtClean="0">
                <a:solidFill>
                  <a:srgbClr val="0070C0"/>
                </a:solidFill>
                <a:latin typeface="微软雅黑" panose="020B0503020204020204" pitchFamily="34" charset="-122"/>
                <a:ea typeface="微软雅黑" panose="020B0503020204020204" pitchFamily="34" charset="-122"/>
              </a:rPr>
              <a:t>向尺度</a:t>
            </a:r>
            <a:r>
              <a:rPr lang="zh-CN" altLang="zh-CN" sz="1600" dirty="0" smtClean="0">
                <a:solidFill>
                  <a:schemeClr val="accent1">
                    <a:lumMod val="75000"/>
                  </a:schemeClr>
                </a:solidFill>
                <a:latin typeface="微软雅黑" panose="020B0503020204020204" pitchFamily="34" charset="-122"/>
                <a:ea typeface="微软雅黑" panose="020B0503020204020204" pitchFamily="34" charset="-122"/>
              </a:rPr>
              <a:t>一致性</a:t>
            </a:r>
            <a:r>
              <a:rPr lang="zh-CN" altLang="en-US" sz="1600" dirty="0" smtClean="0">
                <a:solidFill>
                  <a:schemeClr val="accent1">
                    <a:lumMod val="75000"/>
                  </a:schemeClr>
                </a:solidFill>
                <a:latin typeface="微软雅黑" panose="020B0503020204020204" pitchFamily="34" charset="-122"/>
                <a:ea typeface="微软雅黑" panose="020B0503020204020204" pitchFamily="34" charset="-122"/>
              </a:rPr>
              <a:t>检验</a:t>
            </a:r>
            <a:r>
              <a:rPr lang="zh-CN" altLang="zh-CN" sz="1600" dirty="0" smtClean="0">
                <a:latin typeface="微软雅黑" panose="020B0503020204020204" pitchFamily="34" charset="-122"/>
                <a:ea typeface="微软雅黑" panose="020B0503020204020204" pitchFamily="34" charset="-122"/>
              </a:rPr>
              <a:t>和</a:t>
            </a:r>
            <a:r>
              <a:rPr lang="zh-CN" altLang="zh-CN" sz="1600" dirty="0">
                <a:solidFill>
                  <a:schemeClr val="accent1">
                    <a:lumMod val="75000"/>
                  </a:schemeClr>
                </a:solidFill>
                <a:latin typeface="微软雅黑" panose="020B0503020204020204" pitchFamily="34" charset="-122"/>
                <a:ea typeface="微软雅黑" panose="020B0503020204020204" pitchFamily="34" charset="-122"/>
              </a:rPr>
              <a:t>正则化项</a:t>
            </a:r>
            <a:r>
              <a:rPr lang="zh-CN" altLang="zh-CN" sz="1600" dirty="0" smtClean="0">
                <a:latin typeface="微软雅黑" panose="020B0503020204020204" pitchFamily="34" charset="-122"/>
                <a:ea typeface="微软雅黑" panose="020B0503020204020204" pitchFamily="34" charset="-122"/>
              </a:rPr>
              <a:t>使</a:t>
            </a:r>
            <a:r>
              <a:rPr lang="zh-CN" altLang="en-US" sz="1600" dirty="0" smtClean="0">
                <a:latin typeface="微软雅黑" panose="020B0503020204020204" pitchFamily="34" charset="-122"/>
                <a:ea typeface="微软雅黑" panose="020B0503020204020204" pitchFamily="34" charset="-122"/>
              </a:rPr>
              <a:t>抑制尺度的剧烈变化和尺度模糊问题，</a:t>
            </a:r>
            <a:r>
              <a:rPr lang="zh-CN" altLang="en-US" sz="1600" dirty="0">
                <a:latin typeface="微软雅黑" panose="020B0503020204020204" pitchFamily="34" charset="-122"/>
                <a:ea typeface="微软雅黑" panose="020B0503020204020204" pitchFamily="34" charset="-122"/>
              </a:rPr>
              <a:t>以及尺度无限制的</a:t>
            </a:r>
            <a:r>
              <a:rPr lang="zh-CN" altLang="en-US" sz="1600" dirty="0" smtClean="0">
                <a:latin typeface="微软雅黑" panose="020B0503020204020204" pitchFamily="34" charset="-122"/>
                <a:ea typeface="微软雅黑" panose="020B0503020204020204" pitchFamily="34" charset="-122"/>
              </a:rPr>
              <a:t>扩大。</a:t>
            </a:r>
            <a:endPar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矩形 37"/>
          <p:cNvSpPr/>
          <p:nvPr/>
        </p:nvSpPr>
        <p:spPr>
          <a:xfrm>
            <a:off x="6098327" y="3767923"/>
            <a:ext cx="1350050" cy="369332"/>
          </a:xfrm>
          <a:prstGeom prst="rect">
            <a:avLst/>
          </a:prstGeom>
        </p:spPr>
        <p:txBody>
          <a:bodyPr wrap="none">
            <a:spAutoFit/>
          </a:bodyPr>
          <a:lstStyle/>
          <a:p>
            <a:r>
              <a:rPr lang="en-US" altLang="zh-CN" sz="1600" kern="100" dirty="0">
                <a:latin typeface="微软雅黑" panose="020B0503020204020204" pitchFamily="34" charset="-122"/>
                <a:ea typeface="微软雅黑" panose="020B0503020204020204" pitchFamily="34" charset="-122"/>
              </a:rPr>
              <a:t>MS</a:t>
            </a:r>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向量为</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23" name="圆角矩形 22"/>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6" name="文本框 25"/>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18</a:t>
            </a:r>
            <a:endParaRPr lang="zh-CN" altLang="en-US" sz="1350" dirty="0">
              <a:latin typeface="+mn-lt"/>
              <a:ea typeface="+mn-ea"/>
              <a:cs typeface="+mn-cs"/>
            </a:endParaRPr>
          </a:p>
        </p:txBody>
      </p:sp>
    </p:spTree>
    <p:extLst>
      <p:ext uri="{BB962C8B-B14F-4D97-AF65-F5344CB8AC3E}">
        <p14:creationId xmlns:p14="http://schemas.microsoft.com/office/powerpoint/2010/main" val="2140128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352" y="73185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2.2  </a:t>
            </a:r>
            <a:r>
              <a:rPr lang="zh-CN" altLang="en-US" sz="2000" b="1" dirty="0">
                <a:latin typeface="微软雅黑" panose="020B0503020204020204" pitchFamily="34" charset="-122"/>
                <a:ea typeface="微软雅黑" panose="020B0503020204020204" pitchFamily="34" charset="-122"/>
              </a:rPr>
              <a:t>光斑</a:t>
            </a:r>
            <a:r>
              <a:rPr lang="zh-CN" altLang="en-US" sz="2000" b="1" dirty="0" smtClean="0">
                <a:latin typeface="微软雅黑" panose="020B0503020204020204" pitchFamily="34" charset="-122"/>
                <a:ea typeface="微软雅黑" panose="020B0503020204020204" pitchFamily="34" charset="-122"/>
              </a:rPr>
              <a:t>目标</a:t>
            </a:r>
            <a:r>
              <a:rPr lang="zh-CN" altLang="en-US" sz="2000" b="1" dirty="0">
                <a:latin typeface="微软雅黑" panose="020B0503020204020204" pitchFamily="34" charset="-122"/>
                <a:ea typeface="微软雅黑" panose="020B0503020204020204" pitchFamily="34" charset="-122"/>
              </a:rPr>
              <a:t>跟踪</a:t>
            </a:r>
            <a:r>
              <a:rPr lang="zh-CN" altLang="en-US" sz="2000" b="1" dirty="0" smtClean="0">
                <a:latin typeface="微软雅黑" panose="020B0503020204020204" pitchFamily="34" charset="-122"/>
                <a:ea typeface="微软雅黑" panose="020B0503020204020204" pitchFamily="34" charset="-122"/>
              </a:rPr>
              <a:t>算法</a:t>
            </a:r>
            <a:r>
              <a:rPr lang="zh-CN" altLang="en-US" sz="2000" b="1" dirty="0">
                <a:latin typeface="微软雅黑" panose="020B0503020204020204" pitchFamily="34" charset="-122"/>
                <a:ea typeface="微软雅黑" panose="020B0503020204020204" pitchFamily="34" charset="-122"/>
              </a:rPr>
              <a:t>研究</a:t>
            </a:r>
          </a:p>
        </p:txBody>
      </p:sp>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967537" y="1136818"/>
            <a:ext cx="2954655" cy="369332"/>
          </a:xfrm>
          <a:prstGeom prst="rect">
            <a:avLst/>
          </a:prstGeom>
        </p:spPr>
        <p:txBody>
          <a:bodyPr wrap="none">
            <a:spAutoFit/>
          </a:bodyPr>
          <a:lstStyle/>
          <a:p>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光斑目标跟踪的特点与难点</a:t>
            </a:r>
            <a:endParaRPr lang="zh-CN" altLang="en-US" b="1"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891362483"/>
              </p:ext>
            </p:extLst>
          </p:nvPr>
        </p:nvGraphicFramePr>
        <p:xfrm>
          <a:off x="1030146" y="1865201"/>
          <a:ext cx="7130006" cy="1416987"/>
        </p:xfrm>
        <a:graphic>
          <a:graphicData uri="http://schemas.openxmlformats.org/drawingml/2006/table">
            <a:tbl>
              <a:tblPr firstRow="1" bandRow="1">
                <a:tableStyleId>{9D7B26C5-4107-4FEC-AEDC-1716B250A1EF}</a:tableStyleId>
              </a:tblPr>
              <a:tblGrid>
                <a:gridCol w="1224924">
                  <a:extLst>
                    <a:ext uri="{9D8B030D-6E8A-4147-A177-3AD203B41FA5}">
                      <a16:colId xmlns:a16="http://schemas.microsoft.com/office/drawing/2014/main" val="3221014156"/>
                    </a:ext>
                  </a:extLst>
                </a:gridCol>
                <a:gridCol w="1775148">
                  <a:extLst>
                    <a:ext uri="{9D8B030D-6E8A-4147-A177-3AD203B41FA5}">
                      <a16:colId xmlns:a16="http://schemas.microsoft.com/office/drawing/2014/main" val="1075706686"/>
                    </a:ext>
                  </a:extLst>
                </a:gridCol>
                <a:gridCol w="1207583">
                  <a:extLst>
                    <a:ext uri="{9D8B030D-6E8A-4147-A177-3AD203B41FA5}">
                      <a16:colId xmlns:a16="http://schemas.microsoft.com/office/drawing/2014/main" val="2436050106"/>
                    </a:ext>
                  </a:extLst>
                </a:gridCol>
                <a:gridCol w="1412873">
                  <a:extLst>
                    <a:ext uri="{9D8B030D-6E8A-4147-A177-3AD203B41FA5}">
                      <a16:colId xmlns:a16="http://schemas.microsoft.com/office/drawing/2014/main" val="81354504"/>
                    </a:ext>
                  </a:extLst>
                </a:gridCol>
                <a:gridCol w="1509478">
                  <a:extLst>
                    <a:ext uri="{9D8B030D-6E8A-4147-A177-3AD203B41FA5}">
                      <a16:colId xmlns:a16="http://schemas.microsoft.com/office/drawing/2014/main" val="4195582270"/>
                    </a:ext>
                  </a:extLst>
                </a:gridCol>
              </a:tblGrid>
              <a:tr h="363493">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(a) </a:t>
                      </a:r>
                      <a:r>
                        <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外观变化</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(b) </a:t>
                      </a:r>
                      <a:r>
                        <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背景相似性干扰</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a:effectLst/>
                          <a:latin typeface="Times New Roman" panose="02020603050405020304" pitchFamily="18" charset="0"/>
                          <a:ea typeface="微软雅黑" panose="020B0503020204020204" pitchFamily="34" charset="-122"/>
                          <a:cs typeface="Times New Roman" panose="02020603050405020304" pitchFamily="18" charset="0"/>
                        </a:rPr>
                        <a:t>(c) </a:t>
                      </a:r>
                      <a:r>
                        <a:rPr lang="zh-CN" sz="1400" b="0" kern="100">
                          <a:effectLst/>
                          <a:latin typeface="Times New Roman" panose="02020603050405020304" pitchFamily="18" charset="0"/>
                          <a:ea typeface="微软雅黑" panose="020B0503020204020204" pitchFamily="34" charset="-122"/>
                          <a:cs typeface="Times New Roman" panose="02020603050405020304" pitchFamily="18" charset="0"/>
                        </a:rPr>
                        <a:t>快速运动</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(d) </a:t>
                      </a:r>
                      <a:r>
                        <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运动模糊</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(e) </a:t>
                      </a:r>
                      <a:r>
                        <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光照变化</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9704138"/>
                  </a:ext>
                </a:extLst>
              </a:tr>
              <a:tr h="351032">
                <a:tc>
                  <a:txBody>
                    <a:bodyPr/>
                    <a:lstStyle/>
                    <a:p>
                      <a:pPr marL="228600"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NA</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228600"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NA</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228600"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857089344"/>
                  </a:ext>
                </a:extLst>
              </a:tr>
              <a:tr h="351430">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(f) </a:t>
                      </a:r>
                      <a:r>
                        <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遮挡</a:t>
                      </a:r>
                    </a:p>
                  </a:txBody>
                  <a:tcPr>
                    <a:lnL>
                      <a:noFill/>
                    </a:lnL>
                    <a:lnR>
                      <a:noFill/>
                    </a:lnR>
                    <a:lnT>
                      <a:noFill/>
                    </a:lnT>
                    <a:lnB>
                      <a:noFill/>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(g) </a:t>
                      </a:r>
                      <a:r>
                        <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尺度变化</a:t>
                      </a:r>
                    </a:p>
                  </a:txBody>
                  <a:tcPr>
                    <a:lnL>
                      <a:noFill/>
                    </a:lnL>
                    <a:lnR>
                      <a:noFill/>
                    </a:lnR>
                    <a:lnT>
                      <a:noFill/>
                    </a:lnT>
                    <a:lnB>
                      <a:noFill/>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(h) </a:t>
                      </a:r>
                      <a:r>
                        <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出视野</a:t>
                      </a:r>
                    </a:p>
                  </a:txBody>
                  <a:tcPr>
                    <a:lnL>
                      <a:noFill/>
                    </a:lnL>
                    <a:lnR>
                      <a:noFill/>
                    </a:lnR>
                    <a:lnT>
                      <a:noFill/>
                    </a:lnT>
                    <a:lnB>
                      <a:noFill/>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sz="1400" b="0" kern="100" dirty="0" err="1">
                          <a:effectLst/>
                          <a:latin typeface="Times New Roman" panose="02020603050405020304" pitchFamily="18" charset="0"/>
                          <a:ea typeface="微软雅黑" panose="020B0503020204020204" pitchFamily="34" charset="-122"/>
                          <a:cs typeface="Times New Roman" panose="02020603050405020304" pitchFamily="18" charset="0"/>
                        </a:rPr>
                        <a:t>i</a:t>
                      </a: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平面内旋转</a:t>
                      </a:r>
                    </a:p>
                  </a:txBody>
                  <a:tcPr>
                    <a:lnL>
                      <a:noFill/>
                    </a:lnL>
                    <a:lnR>
                      <a:noFill/>
                    </a:lnR>
                    <a:lnT>
                      <a:noFill/>
                    </a:lnT>
                    <a:lnB>
                      <a:noFill/>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(j) </a:t>
                      </a:r>
                      <a:r>
                        <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平面外旋转</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51104389"/>
                  </a:ext>
                </a:extLst>
              </a:tr>
              <a:tr h="351032">
                <a:tc>
                  <a:txBody>
                    <a:bodyPr/>
                    <a:lstStyle/>
                    <a:p>
                      <a:pPr marL="228600"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NA</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lnSpc>
                          <a:spcPts val="1600"/>
                        </a:lnSpc>
                        <a:spcAft>
                          <a:spcPts val="0"/>
                        </a:spcAft>
                      </a:pPr>
                      <a:r>
                        <a:rPr lang="en-US" sz="1400" b="0" kern="100" dirty="0">
                          <a:effectLst/>
                          <a:latin typeface="Times New Roman" panose="02020603050405020304" pitchFamily="18" charset="0"/>
                          <a:ea typeface="微软雅黑" panose="020B0503020204020204" pitchFamily="34" charset="-122"/>
                          <a:cs typeface="Times New Roman" panose="02020603050405020304" pitchFamily="18" charset="0"/>
                        </a:rPr>
                        <a:t>NA</a:t>
                      </a:r>
                      <a:endParaRPr lang="zh-CN" sz="1400" b="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74160206"/>
                  </a:ext>
                </a:extLst>
              </a:tr>
            </a:tbl>
          </a:graphicData>
        </a:graphic>
      </p:graphicFrame>
      <p:pic>
        <p:nvPicPr>
          <p:cNvPr id="32" name="图片 31"/>
          <p:cNvPicPr>
            <a:picLocks noChangeAspect="1"/>
          </p:cNvPicPr>
          <p:nvPr/>
        </p:nvPicPr>
        <p:blipFill rotWithShape="1">
          <a:blip r:embed="rId4"/>
          <a:srcRect l="16850" r="16247" b="65150"/>
          <a:stretch/>
        </p:blipFill>
        <p:spPr>
          <a:xfrm>
            <a:off x="1831644" y="3365190"/>
            <a:ext cx="5622453" cy="1209744"/>
          </a:xfrm>
          <a:prstGeom prst="rect">
            <a:avLst/>
          </a:prstGeom>
        </p:spPr>
      </p:pic>
      <p:pic>
        <p:nvPicPr>
          <p:cNvPr id="41" name="图片 40"/>
          <p:cNvPicPr>
            <a:picLocks noChangeAspect="1"/>
          </p:cNvPicPr>
          <p:nvPr/>
        </p:nvPicPr>
        <p:blipFill rotWithShape="1">
          <a:blip r:embed="rId4"/>
          <a:srcRect l="16850" t="50901" r="16247" b="11646"/>
          <a:stretch/>
        </p:blipFill>
        <p:spPr>
          <a:xfrm>
            <a:off x="1854795" y="4735993"/>
            <a:ext cx="5599302" cy="1294732"/>
          </a:xfrm>
          <a:prstGeom prst="rect">
            <a:avLst/>
          </a:prstGeom>
        </p:spPr>
      </p:pic>
      <p:sp>
        <p:nvSpPr>
          <p:cNvPr id="33" name="矩形 32"/>
          <p:cNvSpPr/>
          <p:nvPr/>
        </p:nvSpPr>
        <p:spPr>
          <a:xfrm>
            <a:off x="2674247" y="4401386"/>
            <a:ext cx="4976617" cy="369332"/>
          </a:xfrm>
          <a:prstGeom prst="rect">
            <a:avLst/>
          </a:prstGeom>
        </p:spPr>
        <p:txBody>
          <a:bodyPr wrap="square">
            <a:spAutoFit/>
          </a:bodyPr>
          <a:lstStyle/>
          <a:p>
            <a:r>
              <a:rPr lang="en-US" altLang="zh-CN" kern="100" dirty="0" smtClean="0">
                <a:latin typeface="Times New Roman" panose="02020603050405020304" pitchFamily="18" charset="0"/>
                <a:ea typeface="宋体" panose="02010600030101010101" pitchFamily="2" charset="-122"/>
              </a:rPr>
              <a:t> </a:t>
            </a:r>
            <a:r>
              <a:rPr lang="en-US" altLang="zh-CN" sz="14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 </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 (c)              </a:t>
            </a:r>
            <a:r>
              <a:rPr lang="en-US" altLang="zh-CN" sz="1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(e)</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1854795" y="5915013"/>
            <a:ext cx="6120164" cy="307777"/>
          </a:xfrm>
          <a:prstGeom prst="rect">
            <a:avLst/>
          </a:prstGeom>
        </p:spPr>
        <p:txBody>
          <a:bodyPr wrap="square">
            <a:spAutoFit/>
          </a:bodyPr>
          <a:lstStyle/>
          <a:p>
            <a:pPr>
              <a:tabLst>
                <a:tab pos="1948180" algn="l"/>
              </a:tabLst>
            </a:pPr>
            <a:r>
              <a:rPr lang="en-US" altLang="zh-CN" sz="1400" kern="1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f)                    </a:t>
            </a:r>
            <a:r>
              <a:rPr lang="en-US" altLang="zh-CN" sz="1400" kern="1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g)                </a:t>
            </a:r>
            <a:r>
              <a:rPr lang="en-US" altLang="zh-CN" sz="1400" kern="1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kern="1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1400" kern="1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文本框 43"/>
          <p:cNvSpPr txBox="1"/>
          <p:nvPr/>
        </p:nvSpPr>
        <p:spPr>
          <a:xfrm>
            <a:off x="3342653" y="1550754"/>
            <a:ext cx="3060440" cy="338554"/>
          </a:xfrm>
          <a:prstGeom prst="rect">
            <a:avLst/>
          </a:prstGeom>
          <a:noFill/>
        </p:spPr>
        <p:txBody>
          <a:bodyPr wrap="square" rtlCol="0">
            <a:spAutoFit/>
          </a:bodyPr>
          <a:lstStyle/>
          <a:p>
            <a:r>
              <a:rPr lang="zh-CN" altLang="en-US" sz="1600" dirty="0" smtClean="0">
                <a:latin typeface="华文仿宋" panose="02010600040101010101" pitchFamily="2" charset="-122"/>
                <a:ea typeface="华文仿宋" panose="02010600040101010101" pitchFamily="2" charset="-122"/>
              </a:rPr>
              <a:t>表</a:t>
            </a:r>
            <a:r>
              <a:rPr lang="en-US" altLang="zh-CN" sz="1600" dirty="0" smtClean="0">
                <a:latin typeface="华文仿宋" panose="02010600040101010101" pitchFamily="2" charset="-122"/>
                <a:ea typeface="华文仿宋" panose="02010600040101010101" pitchFamily="2" charset="-122"/>
              </a:rPr>
              <a:t>2.1  </a:t>
            </a:r>
            <a:r>
              <a:rPr lang="zh-CN" altLang="en-US" sz="1600" dirty="0" smtClean="0">
                <a:latin typeface="华文仿宋" panose="02010600040101010101" pitchFamily="2" charset="-122"/>
                <a:ea typeface="华文仿宋" panose="02010600040101010101" pitchFamily="2" charset="-122"/>
              </a:rPr>
              <a:t>光斑目标跟踪的难点</a:t>
            </a:r>
            <a:r>
              <a:rPr lang="en-US" altLang="zh-CN" sz="1600" dirty="0" smtClean="0">
                <a:latin typeface="华文仿宋" panose="02010600040101010101" pitchFamily="2" charset="-122"/>
                <a:ea typeface="华文仿宋" panose="02010600040101010101" pitchFamily="2" charset="-122"/>
              </a:rPr>
              <a:t> </a:t>
            </a:r>
            <a:endParaRPr lang="zh-CN" altLang="en-US" sz="1600" dirty="0">
              <a:latin typeface="华文仿宋" panose="02010600040101010101" pitchFamily="2" charset="-122"/>
              <a:ea typeface="华文仿宋" panose="02010600040101010101" pitchFamily="2" charset="-122"/>
            </a:endParaRPr>
          </a:p>
        </p:txBody>
      </p:sp>
      <p:sp>
        <p:nvSpPr>
          <p:cNvPr id="45" name="文本框 44"/>
          <p:cNvSpPr txBox="1"/>
          <p:nvPr/>
        </p:nvSpPr>
        <p:spPr>
          <a:xfrm>
            <a:off x="3129668" y="6128262"/>
            <a:ext cx="3486410" cy="584775"/>
          </a:xfrm>
          <a:prstGeom prst="rect">
            <a:avLst/>
          </a:prstGeom>
          <a:noFill/>
        </p:spPr>
        <p:txBody>
          <a:bodyPr wrap="square" rtlCol="0">
            <a:spAutoFit/>
          </a:bodyPr>
          <a:lstStyle/>
          <a:p>
            <a:pPr algn="ctr"/>
            <a:r>
              <a:rPr lang="zh-CN" altLang="en-US" sz="160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600" dirty="0" smtClean="0">
                <a:latin typeface="Times New Roman" panose="02020603050405020304" pitchFamily="18" charset="0"/>
                <a:ea typeface="华文仿宋" panose="02010600040101010101" pitchFamily="2" charset="-122"/>
                <a:cs typeface="Times New Roman" panose="02020603050405020304" pitchFamily="18" charset="0"/>
              </a:rPr>
              <a:t>2.19 </a:t>
            </a:r>
            <a:r>
              <a:rPr lang="zh-CN" altLang="en-US" sz="1600" dirty="0">
                <a:latin typeface="Times New Roman" panose="02020603050405020304" pitchFamily="18" charset="0"/>
                <a:ea typeface="华文仿宋" panose="02010600040101010101" pitchFamily="2" charset="-122"/>
                <a:cs typeface="Times New Roman" panose="02020603050405020304" pitchFamily="18" charset="0"/>
              </a:rPr>
              <a:t>实验中</a:t>
            </a:r>
            <a:r>
              <a:rPr lang="en-US" altLang="zh-CN" sz="1600" dirty="0">
                <a:latin typeface="Times New Roman" panose="02020603050405020304" pitchFamily="18" charset="0"/>
                <a:ea typeface="华文仿宋" panose="02010600040101010101" pitchFamily="2" charset="-122"/>
                <a:cs typeface="Times New Roman" panose="02020603050405020304" pitchFamily="18" charset="0"/>
              </a:rPr>
              <a:t>CCD</a:t>
            </a:r>
            <a:r>
              <a:rPr lang="zh-CN" altLang="en-US" sz="1600" dirty="0">
                <a:latin typeface="Times New Roman" panose="02020603050405020304" pitchFamily="18" charset="0"/>
                <a:ea typeface="华文仿宋" panose="02010600040101010101" pitchFamily="2" charset="-122"/>
                <a:cs typeface="Times New Roman" panose="02020603050405020304" pitchFamily="18" charset="0"/>
              </a:rPr>
              <a:t>相机拍摄的水下通信光斑目标跟踪的情况举例</a:t>
            </a:r>
          </a:p>
        </p:txBody>
      </p:sp>
      <p:sp>
        <p:nvSpPr>
          <p:cNvPr id="21" name="圆角矩形 20"/>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2" name="文本框 21"/>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19</a:t>
            </a:r>
            <a:endParaRPr lang="zh-CN" altLang="en-US" sz="1350" dirty="0">
              <a:latin typeface="+mn-lt"/>
              <a:ea typeface="+mn-ea"/>
              <a:cs typeface="+mn-cs"/>
            </a:endParaRPr>
          </a:p>
        </p:txBody>
      </p:sp>
      <p:sp>
        <p:nvSpPr>
          <p:cNvPr id="23" name="椭圆 22"/>
          <p:cNvSpPr/>
          <p:nvPr/>
        </p:nvSpPr>
        <p:spPr>
          <a:xfrm>
            <a:off x="4098775" y="1784815"/>
            <a:ext cx="1119995" cy="409967"/>
          </a:xfrm>
          <a:prstGeom prst="ellipse">
            <a:avLst/>
          </a:prstGeom>
          <a:ln w="28575">
            <a:solidFill>
              <a:srgbClr val="FF3300"/>
            </a:solidFill>
          </a:ln>
        </p:spPr>
        <p:txBody>
          <a:bodyPr wrap="square" rtlCol="0" anchor="ctr">
            <a:spAutoFit/>
          </a:bodyPr>
          <a:lstStyle/>
          <a:p>
            <a:pPr algn="ctr">
              <a:lnSpc>
                <a:spcPct val="150000"/>
              </a:lnSpc>
              <a:buClr>
                <a:schemeClr val="accent1"/>
              </a:buClr>
            </a:pPr>
            <a:endParaRPr lang="zh-CN" altLang="en-US" sz="1600" dirty="0" smtClean="0">
              <a:latin typeface="黑体" panose="02010609060101010101" pitchFamily="49" charset="-122"/>
              <a:ea typeface="黑体" panose="02010609060101010101" pitchFamily="49" charset="-122"/>
              <a:cs typeface="Arial" panose="020B0604020202020204" pitchFamily="34" charset="0"/>
              <a:hlinkClick r:id="rId5" action="ppaction://hlinksldjump"/>
            </a:endParaRPr>
          </a:p>
        </p:txBody>
      </p:sp>
    </p:spTree>
    <p:extLst>
      <p:ext uri="{BB962C8B-B14F-4D97-AF65-F5344CB8AC3E}">
        <p14:creationId xmlns:p14="http://schemas.microsoft.com/office/powerpoint/2010/main" val="222603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1418001" y="490097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prstClr val="black"/>
                </a:solidFill>
                <a:latin typeface="黑体" pitchFamily="49" charset="-122"/>
                <a:ea typeface="黑体" pitchFamily="49" charset="-122"/>
              </a:rPr>
              <a:t>3.</a:t>
            </a:r>
            <a:endParaRPr lang="zh-CN" altLang="en-US" noProof="1">
              <a:solidFill>
                <a:schemeClr val="bg1"/>
              </a:solidFill>
            </a:endParaRPr>
          </a:p>
        </p:txBody>
      </p:sp>
      <p:sp>
        <p:nvSpPr>
          <p:cNvPr id="17" name="椭圆 16"/>
          <p:cNvSpPr/>
          <p:nvPr/>
        </p:nvSpPr>
        <p:spPr bwMode="auto">
          <a:xfrm>
            <a:off x="1418001" y="2664912"/>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2.</a:t>
            </a:r>
            <a:endParaRPr lang="zh-CN" altLang="en-US" sz="2800" b="1" i="1" noProof="1">
              <a:solidFill>
                <a:schemeClr val="tx1"/>
              </a:solidFill>
              <a:latin typeface="黑体" pitchFamily="49" charset="-122"/>
              <a:ea typeface="黑体" pitchFamily="49" charset="-122"/>
            </a:endParaRPr>
          </a:p>
        </p:txBody>
      </p:sp>
      <p:sp>
        <p:nvSpPr>
          <p:cNvPr id="14" name="椭圆 13"/>
          <p:cNvSpPr/>
          <p:nvPr/>
        </p:nvSpPr>
        <p:spPr bwMode="auto">
          <a:xfrm>
            <a:off x="1418001" y="182222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1.</a:t>
            </a:r>
            <a:endParaRPr lang="zh-CN" altLang="en-US" sz="2800" noProof="1">
              <a:solidFill>
                <a:schemeClr val="tx1"/>
              </a:solidFill>
            </a:endParaRPr>
          </a:p>
        </p:txBody>
      </p:sp>
      <p:sp>
        <p:nvSpPr>
          <p:cNvPr id="11" name="圆角矩形 10"/>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14337" name="文本框 24"/>
          <p:cNvSpPr txBox="1">
            <a:spLocks noChangeArrowheads="1"/>
          </p:cNvSpPr>
          <p:nvPr/>
        </p:nvSpPr>
        <p:spPr bwMode="auto">
          <a:xfrm>
            <a:off x="95036" y="0"/>
            <a:ext cx="2045128" cy="584200"/>
          </a:xfrm>
          <a:prstGeom prst="rect">
            <a:avLst/>
          </a:prstGeom>
          <a:noFill/>
          <a:ln w="9525">
            <a:noFill/>
            <a:miter lim="800000"/>
            <a:headEnd/>
            <a:tailEnd/>
          </a:ln>
        </p:spPr>
        <p:txBody>
          <a:bodyPr wrap="square">
            <a:spAutoFit/>
          </a:bodyPr>
          <a:lstStyle/>
          <a:p>
            <a:pPr algn="ctr"/>
            <a:r>
              <a:rPr kumimoji="1" lang="zh-CN" altLang="en-US" sz="2800" b="1" dirty="0">
                <a:latin typeface="Microsoft YaHei" pitchFamily="34" charset="-122"/>
                <a:ea typeface="Microsoft YaHei" pitchFamily="34" charset="-122"/>
              </a:rPr>
              <a:t>目录</a:t>
            </a:r>
            <a:r>
              <a:rPr kumimoji="1" lang="zh-CN" altLang="en-US" sz="3200" b="1" dirty="0">
                <a:latin typeface="Microsoft YaHei" pitchFamily="34" charset="-122"/>
                <a:ea typeface="Microsoft YaHei" pitchFamily="34" charset="-122"/>
              </a:rPr>
              <a:t> </a:t>
            </a:r>
          </a:p>
        </p:txBody>
      </p:sp>
      <p:sp>
        <p:nvSpPr>
          <p:cNvPr id="15" name="文本框 14"/>
          <p:cNvSpPr txBox="1"/>
          <p:nvPr/>
        </p:nvSpPr>
        <p:spPr>
          <a:xfrm>
            <a:off x="8711294" y="6494237"/>
            <a:ext cx="278944" cy="300038"/>
          </a:xfrm>
          <a:prstGeom prst="rect">
            <a:avLst/>
          </a:prstGeom>
          <a:noFill/>
        </p:spPr>
        <p:txBody>
          <a:bodyPr wrap="square">
            <a:spAutoFit/>
          </a:bodyPr>
          <a:lstStyle/>
          <a:p>
            <a:pPr fontAlgn="auto">
              <a:spcBef>
                <a:spcPts val="0"/>
              </a:spcBef>
              <a:spcAft>
                <a:spcPts val="0"/>
              </a:spcAft>
              <a:defRPr/>
            </a:pPr>
            <a:r>
              <a:rPr lang="en-US" altLang="zh-CN" sz="1350" dirty="0">
                <a:latin typeface="+mn-lt"/>
                <a:ea typeface="+mn-ea"/>
                <a:cs typeface="+mn-cs"/>
              </a:rPr>
              <a:t>2</a:t>
            </a:r>
            <a:endParaRPr lang="zh-CN" altLang="en-US" sz="1350" dirty="0">
              <a:latin typeface="+mn-lt"/>
              <a:ea typeface="+mn-ea"/>
              <a:cs typeface="+mn-cs"/>
            </a:endParaRPr>
          </a:p>
        </p:txBody>
      </p:sp>
      <p:grpSp>
        <p:nvGrpSpPr>
          <p:cNvPr id="14339" name="组 2"/>
          <p:cNvGrpSpPr>
            <a:grpSpLocks/>
          </p:cNvGrpSpPr>
          <p:nvPr/>
        </p:nvGrpSpPr>
        <p:grpSpPr bwMode="auto">
          <a:xfrm rot="5400000">
            <a:off x="1094581" y="-255781"/>
            <a:ext cx="46038" cy="1778000"/>
            <a:chOff x="1" y="2266931"/>
            <a:chExt cx="12192115" cy="1446550"/>
          </a:xfrm>
        </p:grpSpPr>
        <p:sp>
          <p:nvSpPr>
            <p:cNvPr id="21" name="矩形 20"/>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2" name="矩形 21"/>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3" name="矩形 22"/>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4" name="矩形 23"/>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0"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58105" y="1822223"/>
            <a:ext cx="2709396" cy="523220"/>
          </a:xfrm>
          <a:prstGeom prst="rect">
            <a:avLst/>
          </a:prstGeom>
        </p:spPr>
        <p:txBody>
          <a:bodyPr wrap="none">
            <a:spAutoFit/>
          </a:bodyPr>
          <a:lstStyle/>
          <a:p>
            <a:r>
              <a:rPr lang="zh-CN" altLang="en-US" sz="2800" b="1" dirty="0">
                <a:latin typeface="黑体" pitchFamily="49" charset="-122"/>
                <a:ea typeface="黑体" pitchFamily="49" charset="-122"/>
              </a:rPr>
              <a:t>研究背景及意义</a:t>
            </a:r>
            <a:endParaRPr lang="zh-CN" altLang="en-US" sz="2800" dirty="0"/>
          </a:p>
        </p:txBody>
      </p:sp>
      <p:sp>
        <p:nvSpPr>
          <p:cNvPr id="4" name="矩形 3"/>
          <p:cNvSpPr/>
          <p:nvPr/>
        </p:nvSpPr>
        <p:spPr>
          <a:xfrm>
            <a:off x="2058105" y="2634337"/>
            <a:ext cx="2348720" cy="523220"/>
          </a:xfrm>
          <a:prstGeom prst="rect">
            <a:avLst/>
          </a:prstGeom>
        </p:spPr>
        <p:txBody>
          <a:bodyPr wrap="none">
            <a:spAutoFit/>
          </a:bodyPr>
          <a:lstStyle/>
          <a:p>
            <a:pPr>
              <a:buClr>
                <a:srgbClr val="FF3300"/>
              </a:buClr>
            </a:pPr>
            <a:r>
              <a:rPr lang="zh-CN" altLang="en-US" sz="2800" b="1" dirty="0">
                <a:latin typeface="黑体" pitchFamily="49" charset="-122"/>
                <a:ea typeface="黑体" pitchFamily="49" charset="-122"/>
              </a:rPr>
              <a:t>主要研究内容</a:t>
            </a:r>
            <a:endParaRPr lang="en-US" altLang="zh-CN" sz="2800" b="1" dirty="0">
              <a:latin typeface="黑体" pitchFamily="49" charset="-122"/>
              <a:ea typeface="黑体" pitchFamily="49" charset="-122"/>
            </a:endParaRPr>
          </a:p>
        </p:txBody>
      </p:sp>
      <p:sp>
        <p:nvSpPr>
          <p:cNvPr id="5" name="矩形 4"/>
          <p:cNvSpPr/>
          <p:nvPr/>
        </p:nvSpPr>
        <p:spPr>
          <a:xfrm>
            <a:off x="2058105" y="4873602"/>
            <a:ext cx="2535560" cy="523220"/>
          </a:xfrm>
          <a:prstGeom prst="rect">
            <a:avLst/>
          </a:prstGeom>
        </p:spPr>
        <p:txBody>
          <a:bodyPr wrap="square">
            <a:spAutoFit/>
          </a:bodyPr>
          <a:lstStyle/>
          <a:p>
            <a:pPr>
              <a:buClr>
                <a:srgbClr val="FF3300"/>
              </a:buClr>
            </a:pPr>
            <a:r>
              <a:rPr lang="zh-CN" altLang="en-US" sz="2800" b="1" dirty="0">
                <a:latin typeface="黑体" pitchFamily="49" charset="-122"/>
                <a:ea typeface="黑体" pitchFamily="49" charset="-122"/>
              </a:rPr>
              <a:t>总结与展望</a:t>
            </a:r>
            <a:endParaRPr lang="en-US" altLang="zh-CN" sz="2800" b="1" dirty="0">
              <a:latin typeface="黑体" pitchFamily="49" charset="-122"/>
              <a:ea typeface="黑体" pitchFamily="49" charset="-122"/>
            </a:endParaRPr>
          </a:p>
        </p:txBody>
      </p:sp>
      <p:sp>
        <p:nvSpPr>
          <p:cNvPr id="26" name="矩形 25"/>
          <p:cNvSpPr/>
          <p:nvPr/>
        </p:nvSpPr>
        <p:spPr>
          <a:xfrm>
            <a:off x="1955964" y="3204970"/>
            <a:ext cx="3339376" cy="1578317"/>
          </a:xfrm>
          <a:prstGeom prst="rect">
            <a:avLst/>
          </a:prstGeom>
        </p:spPr>
        <p:txBody>
          <a:bodyPr wrap="none">
            <a:spAutoFit/>
          </a:bodyPr>
          <a:lstStyle/>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光斑目标检测算法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光斑目标跟踪算法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闭环控制</a:t>
            </a:r>
            <a:r>
              <a:rPr lang="zh-CN" altLang="en-US" sz="2000" dirty="0" smtClean="0">
                <a:latin typeface="黑体" pitchFamily="49" charset="-122"/>
                <a:ea typeface="黑体" pitchFamily="49" charset="-122"/>
              </a:rPr>
              <a:t>验证系统</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en-US" altLang="zh-CN" sz="2000" dirty="0">
                <a:latin typeface="黑体" pitchFamily="49" charset="-122"/>
                <a:ea typeface="黑体" pitchFamily="49" charset="-122"/>
              </a:rPr>
              <a:t>APT</a:t>
            </a:r>
            <a:r>
              <a:rPr lang="zh-CN" altLang="en-US" sz="2000" dirty="0">
                <a:latin typeface="黑体" pitchFamily="49" charset="-122"/>
                <a:ea typeface="黑体" pitchFamily="49" charset="-122"/>
              </a:rPr>
              <a:t>验证系统搭建与</a:t>
            </a:r>
            <a:r>
              <a:rPr lang="zh-CN" altLang="en-US" sz="2000" dirty="0" smtClean="0">
                <a:latin typeface="黑体" pitchFamily="49" charset="-122"/>
                <a:ea typeface="黑体" pitchFamily="49" charset="-122"/>
              </a:rPr>
              <a:t>测试</a:t>
            </a:r>
            <a:endParaRPr lang="en-US" altLang="zh-CN" sz="2000" dirty="0" smtClean="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352" y="73185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2.2  </a:t>
            </a:r>
            <a:r>
              <a:rPr lang="zh-CN" altLang="en-US" sz="2000" b="1" dirty="0">
                <a:latin typeface="微软雅黑" panose="020B0503020204020204" pitchFamily="34" charset="-122"/>
                <a:ea typeface="微软雅黑" panose="020B0503020204020204" pitchFamily="34" charset="-122"/>
              </a:rPr>
              <a:t>光斑</a:t>
            </a:r>
            <a:r>
              <a:rPr lang="zh-CN" altLang="en-US" sz="2000" b="1" dirty="0" smtClean="0">
                <a:latin typeface="微软雅黑" panose="020B0503020204020204" pitchFamily="34" charset="-122"/>
                <a:ea typeface="微软雅黑" panose="020B0503020204020204" pitchFamily="34" charset="-122"/>
              </a:rPr>
              <a:t>目标</a:t>
            </a:r>
            <a:r>
              <a:rPr lang="zh-CN" altLang="en-US" sz="2000" b="1" dirty="0">
                <a:latin typeface="微软雅黑" panose="020B0503020204020204" pitchFamily="34" charset="-122"/>
                <a:ea typeface="微软雅黑" panose="020B0503020204020204" pitchFamily="34" charset="-122"/>
              </a:rPr>
              <a:t>跟踪</a:t>
            </a:r>
            <a:r>
              <a:rPr lang="zh-CN" altLang="en-US" sz="2000" b="1" dirty="0" smtClean="0">
                <a:latin typeface="微软雅黑" panose="020B0503020204020204" pitchFamily="34" charset="-122"/>
                <a:ea typeface="微软雅黑" panose="020B0503020204020204" pitchFamily="34" charset="-122"/>
              </a:rPr>
              <a:t>算法</a:t>
            </a:r>
            <a:r>
              <a:rPr lang="zh-CN" altLang="en-US" sz="2000" b="1" dirty="0">
                <a:latin typeface="微软雅黑" panose="020B0503020204020204" pitchFamily="34" charset="-122"/>
                <a:ea typeface="微软雅黑" panose="020B0503020204020204" pitchFamily="34" charset="-122"/>
              </a:rPr>
              <a:t>研究</a:t>
            </a:r>
          </a:p>
        </p:txBody>
      </p:sp>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a:latin typeface="Microsoft YaHei" pitchFamily="34" charset="-122"/>
                <a:ea typeface="Microsoft YaHei" pitchFamily="34" charset="-122"/>
              </a:rPr>
              <a:t>2</a:t>
            </a:r>
            <a:r>
              <a:rPr kumimoji="1" lang="en-US" altLang="zh-CN" sz="2800" b="1" dirty="0" smtClean="0">
                <a:latin typeface="Microsoft YaHei" pitchFamily="34" charset="-122"/>
                <a:ea typeface="Microsoft YaHei" pitchFamily="34" charset="-122"/>
              </a:rPr>
              <a:t>.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807081" y="1051699"/>
            <a:ext cx="1903085" cy="369332"/>
          </a:xfrm>
          <a:prstGeom prst="rect">
            <a:avLst/>
          </a:prstGeom>
        </p:spPr>
        <p:txBody>
          <a:bodyPr wrap="none">
            <a:spAutoFit/>
          </a:bodyPr>
          <a:lstStyle/>
          <a:p>
            <a:r>
              <a:rPr lang="en-US" altLang="zh-CN" b="1" kern="1600" dirty="0" smtClean="0">
                <a:latin typeface="Times New Roman" panose="02020603050405020304" pitchFamily="18" charset="0"/>
                <a:ea typeface="微软雅黑" panose="020B0503020204020204" pitchFamily="34" charset="-122"/>
                <a:cs typeface="Times New Roman" panose="02020603050405020304" pitchFamily="18" charset="0"/>
              </a:rPr>
              <a:t>Kalman</a:t>
            </a:r>
            <a:r>
              <a:rPr lang="zh-CN" altLang="en-US" b="1" kern="1600" dirty="0" smtClean="0">
                <a:latin typeface="Times New Roman" panose="02020603050405020304" pitchFamily="18" charset="0"/>
                <a:ea typeface="微软雅黑" panose="020B0503020204020204" pitchFamily="34" charset="-122"/>
                <a:cs typeface="Times New Roman" panose="02020603050405020304" pitchFamily="18" charset="0"/>
              </a:rPr>
              <a:t>滤波原理</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438352" y="2037096"/>
            <a:ext cx="1784463" cy="338554"/>
          </a:xfrm>
          <a:prstGeom prst="rect">
            <a:avLst/>
          </a:prstGeom>
        </p:spPr>
        <p:txBody>
          <a:bodyPr wrap="non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状态预测</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方程</a:t>
            </a:r>
            <a:r>
              <a:rPr lang="en-US" altLang="zh-CN" sz="16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endParaRPr>
          </a:p>
        </p:txBody>
      </p:sp>
      <p:sp>
        <p:nvSpPr>
          <p:cNvPr id="20" name="矩形 19"/>
          <p:cNvSpPr/>
          <p:nvPr/>
        </p:nvSpPr>
        <p:spPr>
          <a:xfrm>
            <a:off x="455525" y="2520544"/>
            <a:ext cx="1989647" cy="338554"/>
          </a:xfrm>
          <a:prstGeom prst="rect">
            <a:avLst/>
          </a:prstGeom>
        </p:spPr>
        <p:txBody>
          <a:bodyPr wrap="non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预测误差方差阵</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20"/>
          <p:cNvSpPr/>
          <p:nvPr/>
        </p:nvSpPr>
        <p:spPr>
          <a:xfrm>
            <a:off x="460383" y="2967184"/>
            <a:ext cx="2948243" cy="338554"/>
          </a:xfrm>
          <a:prstGeom prst="rect">
            <a:avLst/>
          </a:prstGeom>
        </p:spPr>
        <p:txBody>
          <a:bodyPr wrap="non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更新修正矩阵</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卡尔曼增益</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p:cNvSpPr/>
          <p:nvPr/>
        </p:nvSpPr>
        <p:spPr>
          <a:xfrm>
            <a:off x="460383" y="3429422"/>
            <a:ext cx="1784463" cy="338554"/>
          </a:xfrm>
          <a:prstGeom prst="rect">
            <a:avLst/>
          </a:prstGeom>
        </p:spPr>
        <p:txBody>
          <a:bodyPr wrap="non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状态更新方程</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482435" y="3899373"/>
            <a:ext cx="2042547" cy="338554"/>
          </a:xfrm>
          <a:prstGeom prst="rect">
            <a:avLst/>
          </a:prstGeom>
        </p:spPr>
        <p:txBody>
          <a:bodyPr wrap="none">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(5)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估计误差方差阵</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4" name="对象 23"/>
          <p:cNvGraphicFramePr>
            <a:graphicFrameLocks noChangeAspect="1"/>
          </p:cNvGraphicFramePr>
          <p:nvPr>
            <p:extLst>
              <p:ext uri="{D42A27DB-BD31-4B8C-83A1-F6EECF244321}">
                <p14:modId xmlns:p14="http://schemas.microsoft.com/office/powerpoint/2010/main" val="1411790751"/>
              </p:ext>
            </p:extLst>
          </p:nvPr>
        </p:nvGraphicFramePr>
        <p:xfrm>
          <a:off x="3816256" y="1996490"/>
          <a:ext cx="1244523" cy="414841"/>
        </p:xfrm>
        <a:graphic>
          <a:graphicData uri="http://schemas.openxmlformats.org/presentationml/2006/ole">
            <mc:AlternateContent xmlns:mc="http://schemas.openxmlformats.org/markup-compatibility/2006">
              <mc:Choice xmlns:v="urn:schemas-microsoft-com:vml" Requires="v">
                <p:oleObj spid="_x0000_s36436" name="Equation" r:id="rId5" imgW="710891" imgH="241195" progId="Equation.DSMT4">
                  <p:embed/>
                </p:oleObj>
              </mc:Choice>
              <mc:Fallback>
                <p:oleObj name="Equation" r:id="rId5" imgW="710891" imgH="241195" progId="Equation.DSMT4">
                  <p:embed/>
                  <p:pic>
                    <p:nvPicPr>
                      <p:cNvPr id="56" name="对象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256" y="1996490"/>
                        <a:ext cx="1244523" cy="414841"/>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455636007"/>
              </p:ext>
            </p:extLst>
          </p:nvPr>
        </p:nvGraphicFramePr>
        <p:xfrm>
          <a:off x="3816256" y="2460111"/>
          <a:ext cx="1893910" cy="345604"/>
        </p:xfrm>
        <a:graphic>
          <a:graphicData uri="http://schemas.openxmlformats.org/presentationml/2006/ole">
            <mc:AlternateContent xmlns:mc="http://schemas.openxmlformats.org/markup-compatibility/2006">
              <mc:Choice xmlns:v="urn:schemas-microsoft-com:vml" Requires="v">
                <p:oleObj spid="_x0000_s36437" name="Equation" r:id="rId7" imgW="1308100" imgH="241300" progId="Equation.DSMT4">
                  <p:embed/>
                </p:oleObj>
              </mc:Choice>
              <mc:Fallback>
                <p:oleObj name="Equation" r:id="rId7" imgW="1308100" imgH="241300" progId="Equation.DSMT4">
                  <p:embed/>
                  <p:pic>
                    <p:nvPicPr>
                      <p:cNvPr id="58" name="对象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6256" y="2460111"/>
                        <a:ext cx="1893910" cy="345604"/>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218098361"/>
              </p:ext>
            </p:extLst>
          </p:nvPr>
        </p:nvGraphicFramePr>
        <p:xfrm>
          <a:off x="3816256" y="2990909"/>
          <a:ext cx="2982888" cy="371006"/>
        </p:xfrm>
        <a:graphic>
          <a:graphicData uri="http://schemas.openxmlformats.org/presentationml/2006/ole">
            <mc:AlternateContent xmlns:mc="http://schemas.openxmlformats.org/markup-compatibility/2006">
              <mc:Choice xmlns:v="urn:schemas-microsoft-com:vml" Requires="v">
                <p:oleObj spid="_x0000_s36438" name="Equation" r:id="rId9" imgW="1917700" imgH="241300" progId="Equation.DSMT4">
                  <p:embed/>
                </p:oleObj>
              </mc:Choice>
              <mc:Fallback>
                <p:oleObj name="Equation" r:id="rId9" imgW="1917700" imgH="241300" progId="Equation.DSMT4">
                  <p:embed/>
                  <p:pic>
                    <p:nvPicPr>
                      <p:cNvPr id="60" name="对象 5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6256" y="2990909"/>
                        <a:ext cx="2982888" cy="371006"/>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178393824"/>
              </p:ext>
            </p:extLst>
          </p:nvPr>
        </p:nvGraphicFramePr>
        <p:xfrm>
          <a:off x="3868180" y="3458123"/>
          <a:ext cx="1892615" cy="337967"/>
        </p:xfrm>
        <a:graphic>
          <a:graphicData uri="http://schemas.openxmlformats.org/presentationml/2006/ole">
            <mc:AlternateContent xmlns:mc="http://schemas.openxmlformats.org/markup-compatibility/2006">
              <mc:Choice xmlns:v="urn:schemas-microsoft-com:vml" Requires="v">
                <p:oleObj spid="_x0000_s36439" name="Equation" r:id="rId11" imgW="1333500" imgH="241300" progId="Equation.DSMT4">
                  <p:embed/>
                </p:oleObj>
              </mc:Choice>
              <mc:Fallback>
                <p:oleObj name="Equation" r:id="rId11" imgW="1333500" imgH="241300" progId="Equation.DSMT4">
                  <p:embed/>
                  <p:pic>
                    <p:nvPicPr>
                      <p:cNvPr id="62" name="对象 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8180" y="3458123"/>
                        <a:ext cx="1892615" cy="337967"/>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373153449"/>
              </p:ext>
            </p:extLst>
          </p:nvPr>
        </p:nvGraphicFramePr>
        <p:xfrm>
          <a:off x="3849557" y="3919933"/>
          <a:ext cx="1860609" cy="372122"/>
        </p:xfrm>
        <a:graphic>
          <a:graphicData uri="http://schemas.openxmlformats.org/presentationml/2006/ole">
            <mc:AlternateContent xmlns:mc="http://schemas.openxmlformats.org/markup-compatibility/2006">
              <mc:Choice xmlns:v="urn:schemas-microsoft-com:vml" Requires="v">
                <p:oleObj spid="_x0000_s36440" name="Equation" r:id="rId13" imgW="1193800" imgH="241300" progId="Equation.DSMT4">
                  <p:embed/>
                </p:oleObj>
              </mc:Choice>
              <mc:Fallback>
                <p:oleObj name="Equation" r:id="rId13" imgW="1193800" imgH="241300" progId="Equation.DSMT4">
                  <p:embed/>
                  <p:pic>
                    <p:nvPicPr>
                      <p:cNvPr id="64" name="对象 6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9557" y="3919933"/>
                        <a:ext cx="1860609" cy="372122"/>
                      </a:xfrm>
                      <a:prstGeom prst="rect">
                        <a:avLst/>
                      </a:prstGeom>
                      <a:noFill/>
                    </p:spPr>
                  </p:pic>
                </p:oleObj>
              </mc:Fallback>
            </mc:AlternateContent>
          </a:graphicData>
        </a:graphic>
      </p:graphicFrame>
      <p:sp>
        <p:nvSpPr>
          <p:cNvPr id="29" name="左大括号 28"/>
          <p:cNvSpPr/>
          <p:nvPr/>
        </p:nvSpPr>
        <p:spPr>
          <a:xfrm rot="10800000">
            <a:off x="6356103" y="1901407"/>
            <a:ext cx="153847" cy="900368"/>
          </a:xfrm>
          <a:prstGeom prst="leftBrace">
            <a:avLst>
              <a:gd name="adj1" fmla="val 299156"/>
              <a:gd name="adj2" fmla="val 48216"/>
            </a:avLst>
          </a:prstGeom>
          <a:ln w="28575">
            <a:solidFill>
              <a:srgbClr val="CC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32" name="矩形 31"/>
          <p:cNvSpPr/>
          <p:nvPr/>
        </p:nvSpPr>
        <p:spPr>
          <a:xfrm>
            <a:off x="6662617" y="2210408"/>
            <a:ext cx="1553630" cy="338554"/>
          </a:xfrm>
          <a:prstGeom prst="rect">
            <a:avLst/>
          </a:prstGeom>
        </p:spPr>
        <p:txBody>
          <a:bodyPr wrap="none">
            <a:spAutoFit/>
          </a:bodyPr>
          <a:lstStyle/>
          <a:p>
            <a:r>
              <a:rPr lang="zh-CN" altLang="en-US" sz="1600" dirty="0" smtClean="0">
                <a:solidFill>
                  <a:srgbClr val="CC3300"/>
                </a:solidFill>
                <a:latin typeface="微软雅黑" panose="020B0503020204020204" pitchFamily="34" charset="-122"/>
                <a:ea typeface="微软雅黑" panose="020B0503020204020204" pitchFamily="34" charset="-122"/>
              </a:rPr>
              <a:t>时间</a:t>
            </a:r>
            <a:r>
              <a:rPr lang="en-US" altLang="zh-CN" sz="1600" dirty="0" smtClean="0">
                <a:solidFill>
                  <a:srgbClr val="CC3300"/>
                </a:solidFill>
                <a:latin typeface="微软雅黑" panose="020B0503020204020204" pitchFamily="34" charset="-122"/>
                <a:ea typeface="微软雅黑" panose="020B0503020204020204" pitchFamily="34" charset="-122"/>
              </a:rPr>
              <a:t>(</a:t>
            </a:r>
            <a:r>
              <a:rPr lang="zh-CN" altLang="en-US" sz="1600" dirty="0" smtClean="0">
                <a:solidFill>
                  <a:srgbClr val="CC3300"/>
                </a:solidFill>
                <a:latin typeface="微软雅黑" panose="020B0503020204020204" pitchFamily="34" charset="-122"/>
                <a:ea typeface="微软雅黑" panose="020B0503020204020204" pitchFamily="34" charset="-122"/>
              </a:rPr>
              <a:t>预测</a:t>
            </a:r>
            <a:r>
              <a:rPr lang="en-US" altLang="zh-CN" sz="1600" dirty="0" smtClean="0">
                <a:solidFill>
                  <a:srgbClr val="CC3300"/>
                </a:solidFill>
                <a:latin typeface="微软雅黑" panose="020B0503020204020204" pitchFamily="34" charset="-122"/>
                <a:ea typeface="微软雅黑" panose="020B0503020204020204" pitchFamily="34" charset="-122"/>
              </a:rPr>
              <a:t>)</a:t>
            </a:r>
            <a:r>
              <a:rPr lang="zh-CN" altLang="en-US" sz="1600" dirty="0" smtClean="0">
                <a:solidFill>
                  <a:srgbClr val="CC3300"/>
                </a:solidFill>
                <a:latin typeface="微软雅黑" panose="020B0503020204020204" pitchFamily="34" charset="-122"/>
                <a:ea typeface="微软雅黑" panose="020B0503020204020204" pitchFamily="34" charset="-122"/>
              </a:rPr>
              <a:t>更新</a:t>
            </a:r>
            <a:endParaRPr lang="zh-CN" altLang="en-US" sz="1600" dirty="0">
              <a:solidFill>
                <a:srgbClr val="CC3300"/>
              </a:solidFill>
              <a:latin typeface="微软雅黑" panose="020B0503020204020204" pitchFamily="34" charset="-122"/>
              <a:ea typeface="微软雅黑" panose="020B0503020204020204" pitchFamily="34" charset="-122"/>
            </a:endParaRPr>
          </a:p>
        </p:txBody>
      </p:sp>
      <p:sp>
        <p:nvSpPr>
          <p:cNvPr id="33" name="左大括号 32"/>
          <p:cNvSpPr/>
          <p:nvPr/>
        </p:nvSpPr>
        <p:spPr>
          <a:xfrm rot="10800000">
            <a:off x="6961166" y="2967184"/>
            <a:ext cx="116747" cy="1223400"/>
          </a:xfrm>
          <a:prstGeom prst="leftBrace">
            <a:avLst>
              <a:gd name="adj1" fmla="val 299156"/>
              <a:gd name="adj2" fmla="val 48216"/>
            </a:avLst>
          </a:prstGeom>
          <a:ln w="28575">
            <a:solidFill>
              <a:srgbClr val="CC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34" name="矩形 33"/>
          <p:cNvSpPr/>
          <p:nvPr/>
        </p:nvSpPr>
        <p:spPr>
          <a:xfrm>
            <a:off x="7220916" y="3426758"/>
            <a:ext cx="1005403" cy="338554"/>
          </a:xfrm>
          <a:prstGeom prst="rect">
            <a:avLst/>
          </a:prstGeom>
        </p:spPr>
        <p:txBody>
          <a:bodyPr wrap="none">
            <a:spAutoFit/>
          </a:bodyPr>
          <a:lstStyle/>
          <a:p>
            <a:r>
              <a:rPr lang="zh-CN" altLang="en-US" sz="1600" dirty="0">
                <a:solidFill>
                  <a:srgbClr val="CC3300"/>
                </a:solidFill>
                <a:latin typeface="微软雅黑" panose="020B0503020204020204" pitchFamily="34" charset="-122"/>
                <a:ea typeface="微软雅黑" panose="020B0503020204020204" pitchFamily="34" charset="-122"/>
              </a:rPr>
              <a:t>测量更新</a:t>
            </a:r>
          </a:p>
        </p:txBody>
      </p:sp>
      <p:sp>
        <p:nvSpPr>
          <p:cNvPr id="35" name="Rectangle 34"/>
          <p:cNvSpPr>
            <a:spLocks noChangeArrowheads="1"/>
          </p:cNvSpPr>
          <p:nvPr/>
        </p:nvSpPr>
        <p:spPr bwMode="auto">
          <a:xfrm>
            <a:off x="196206" y="1481433"/>
            <a:ext cx="4385819" cy="40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eaLnBrk="0" hangingPunct="0">
              <a:lnSpc>
                <a:spcPct val="125000"/>
              </a:lnSpc>
            </a:pPr>
            <a:r>
              <a:rPr kumimoji="0" lang="zh-CN" altLang="en-US" b="0" i="0" u="none" strike="noStrike" cap="none" normalizeH="0" baseline="0" dirty="0" smtClean="0">
                <a:ln>
                  <a:noFill/>
                </a:ln>
                <a:solidFill>
                  <a:srgbClr val="CC3300"/>
                </a:solidFill>
                <a:effectLst/>
                <a:latin typeface="微软雅黑" panose="020B0503020204020204" pitchFamily="34" charset="-122"/>
                <a:ea typeface="微软雅黑" panose="020B0503020204020204" pitchFamily="34" charset="-122"/>
              </a:rPr>
              <a:t>卡尔曼滤波算法介绍</a:t>
            </a:r>
            <a:r>
              <a:rPr lang="en-US" altLang="zh-CN" dirty="0" smtClean="0">
                <a:solidFill>
                  <a:srgbClr val="CC3300"/>
                </a:solidFill>
                <a:latin typeface="微软雅黑" panose="020B0503020204020204" pitchFamily="34" charset="-122"/>
                <a:ea typeface="微软雅黑" panose="020B0503020204020204" pitchFamily="34" charset="-122"/>
              </a:rPr>
              <a:t>(</a:t>
            </a:r>
            <a:r>
              <a:rPr lang="zh-CN" altLang="en-US" dirty="0" smtClean="0">
                <a:solidFill>
                  <a:srgbClr val="CC3300"/>
                </a:solidFill>
                <a:latin typeface="微软雅黑" panose="020B0503020204020204" pitchFamily="34" charset="-122"/>
                <a:ea typeface="微软雅黑" panose="020B0503020204020204" pitchFamily="34" charset="-122"/>
              </a:rPr>
              <a:t>最佳线性滤波器</a:t>
            </a:r>
            <a:r>
              <a:rPr lang="en-US" altLang="zh-CN" dirty="0" smtClean="0">
                <a:solidFill>
                  <a:srgbClr val="CC3300"/>
                </a:solidFill>
                <a:latin typeface="微软雅黑" panose="020B0503020204020204" pitchFamily="34" charset="-122"/>
                <a:ea typeface="微软雅黑" panose="020B0503020204020204" pitchFamily="34" charset="-122"/>
              </a:rPr>
              <a:t>)</a:t>
            </a:r>
            <a:endParaRPr kumimoji="0" lang="zh-CN" altLang="en-US" b="0" i="0" u="none" strike="noStrike" cap="none" normalizeH="0" baseline="0" dirty="0" smtClean="0">
              <a:ln>
                <a:noFill/>
              </a:ln>
              <a:solidFill>
                <a:srgbClr val="CC3300"/>
              </a:solidFill>
              <a:effectLst/>
              <a:latin typeface="微软雅黑" panose="020B0503020204020204" pitchFamily="34" charset="-122"/>
              <a:ea typeface="微软雅黑" panose="020B0503020204020204" pitchFamily="34" charset="-122"/>
            </a:endParaRPr>
          </a:p>
        </p:txBody>
      </p:sp>
      <p:sp>
        <p:nvSpPr>
          <p:cNvPr id="2" name="椭圆 1"/>
          <p:cNvSpPr/>
          <p:nvPr/>
        </p:nvSpPr>
        <p:spPr>
          <a:xfrm>
            <a:off x="2987838" y="4825988"/>
            <a:ext cx="1937153" cy="1119183"/>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时间</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预测</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更新</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方程</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(1), (2),</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493608" y="4825988"/>
            <a:ext cx="1842605" cy="1123124"/>
          </a:xfrm>
          <a:prstGeom prst="ellipse">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观测更新</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方程</a:t>
            </a:r>
            <a:r>
              <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(4), (5)</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曲线连接符 5"/>
          <p:cNvCxnSpPr>
            <a:stCxn id="2" idx="0"/>
            <a:endCxn id="39" idx="0"/>
          </p:cNvCxnSpPr>
          <p:nvPr/>
        </p:nvCxnSpPr>
        <p:spPr>
          <a:xfrm rot="5400000" flipH="1" flipV="1">
            <a:off x="5185663" y="3596740"/>
            <a:ext cx="12700" cy="2458496"/>
          </a:xfrm>
          <a:prstGeom prst="curvedConnector3">
            <a:avLst>
              <a:gd name="adj1" fmla="val 223373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 name="曲线连接符 7"/>
          <p:cNvCxnSpPr>
            <a:stCxn id="39" idx="4"/>
            <a:endCxn id="2" idx="4"/>
          </p:cNvCxnSpPr>
          <p:nvPr/>
        </p:nvCxnSpPr>
        <p:spPr>
          <a:xfrm rot="5400000" flipH="1">
            <a:off x="5183692" y="4717894"/>
            <a:ext cx="3941" cy="2458496"/>
          </a:xfrm>
          <a:prstGeom prst="curvedConnector3">
            <a:avLst>
              <a:gd name="adj1" fmla="val -7757422"/>
            </a:avLst>
          </a:prstGeom>
          <a:ln>
            <a:tailEnd type="triangle"/>
          </a:ln>
        </p:spPr>
        <p:style>
          <a:lnRef idx="3">
            <a:schemeClr val="accent5"/>
          </a:lnRef>
          <a:fillRef idx="0">
            <a:schemeClr val="accent5"/>
          </a:fillRef>
          <a:effectRef idx="2">
            <a:schemeClr val="accent5"/>
          </a:effectRef>
          <a:fontRef idx="minor">
            <a:schemeClr val="tx1"/>
          </a:fontRef>
        </p:style>
      </p:cxnSp>
      <p:sp>
        <p:nvSpPr>
          <p:cNvPr id="9" name="矩形 8"/>
          <p:cNvSpPr/>
          <p:nvPr/>
        </p:nvSpPr>
        <p:spPr>
          <a:xfrm>
            <a:off x="1165690" y="4878111"/>
            <a:ext cx="1461188" cy="1014935"/>
          </a:xfrm>
          <a:prstGeom prst="rect">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lnSpc>
                <a:spcPct val="125000"/>
              </a:lnSpc>
            </a:pPr>
            <a:r>
              <a:rPr lang="zh-CN" altLang="en-US" sz="1400" dirty="0" smtClean="0">
                <a:solidFill>
                  <a:schemeClr val="dk1"/>
                </a:solidFill>
                <a:latin typeface="微软雅黑" panose="020B0503020204020204" pitchFamily="34" charset="-122"/>
                <a:ea typeface="微软雅黑" panose="020B0503020204020204" pitchFamily="34" charset="-122"/>
              </a:rPr>
              <a:t>状态与预测误差的初始估计</a:t>
            </a:r>
            <a:endParaRPr lang="zh-CN" altLang="en-US" sz="1400" dirty="0">
              <a:solidFill>
                <a:schemeClr val="dk1"/>
              </a:solidFill>
              <a:latin typeface="微软雅黑" panose="020B0503020204020204" pitchFamily="34" charset="-122"/>
              <a:ea typeface="微软雅黑" panose="020B0503020204020204" pitchFamily="34" charset="-122"/>
            </a:endParaRPr>
          </a:p>
        </p:txBody>
      </p:sp>
      <p:cxnSp>
        <p:nvCxnSpPr>
          <p:cNvPr id="75" name="直接箭头连接符 74"/>
          <p:cNvCxnSpPr>
            <a:stCxn id="9" idx="3"/>
            <a:endCxn id="2" idx="2"/>
          </p:cNvCxnSpPr>
          <p:nvPr/>
        </p:nvCxnSpPr>
        <p:spPr>
          <a:xfrm>
            <a:off x="2626878" y="5385579"/>
            <a:ext cx="360960"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6" name="文本框 35"/>
          <p:cNvSpPr txBox="1"/>
          <p:nvPr/>
        </p:nvSpPr>
        <p:spPr>
          <a:xfrm>
            <a:off x="2412014" y="6275131"/>
            <a:ext cx="3486410" cy="338554"/>
          </a:xfrm>
          <a:prstGeom prst="rect">
            <a:avLst/>
          </a:prstGeom>
          <a:noFill/>
        </p:spPr>
        <p:txBody>
          <a:bodyPr wrap="square" rtlCol="0">
            <a:spAutoFit/>
          </a:bodyPr>
          <a:lstStyle/>
          <a:p>
            <a:pPr algn="ctr"/>
            <a:r>
              <a:rPr lang="zh-CN" altLang="en-US" sz="160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600" dirty="0" smtClean="0">
                <a:latin typeface="Times New Roman" panose="02020603050405020304" pitchFamily="18" charset="0"/>
                <a:ea typeface="华文仿宋" panose="02010600040101010101" pitchFamily="2" charset="-122"/>
                <a:cs typeface="Times New Roman" panose="02020603050405020304" pitchFamily="18" charset="0"/>
              </a:rPr>
              <a:t>2.20  Kalman</a:t>
            </a:r>
            <a:r>
              <a:rPr lang="zh-CN" altLang="en-US" sz="1600" dirty="0" smtClean="0">
                <a:latin typeface="Times New Roman" panose="02020603050405020304" pitchFamily="18" charset="0"/>
                <a:ea typeface="华文仿宋" panose="02010600040101010101" pitchFamily="2" charset="-122"/>
                <a:cs typeface="Times New Roman" panose="02020603050405020304" pitchFamily="18" charset="0"/>
              </a:rPr>
              <a:t>滤波器模型</a:t>
            </a:r>
            <a:endParaRPr lang="zh-CN" altLang="en-US" sz="16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7" name="圆角矩形 36"/>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8" name="文本框 37"/>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20</a:t>
            </a:r>
            <a:endParaRPr lang="zh-CN" altLang="en-US" sz="1350" dirty="0">
              <a:latin typeface="+mn-lt"/>
              <a:ea typeface="+mn-ea"/>
              <a:cs typeface="+mn-cs"/>
            </a:endParaRPr>
          </a:p>
        </p:txBody>
      </p:sp>
    </p:spTree>
    <p:extLst>
      <p:ext uri="{BB962C8B-B14F-4D97-AF65-F5344CB8AC3E}">
        <p14:creationId xmlns:p14="http://schemas.microsoft.com/office/powerpoint/2010/main" val="1687407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352" y="73185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2.2  </a:t>
            </a:r>
            <a:r>
              <a:rPr lang="zh-CN" altLang="en-US" sz="2000" b="1" dirty="0">
                <a:latin typeface="微软雅黑" panose="020B0503020204020204" pitchFamily="34" charset="-122"/>
                <a:ea typeface="微软雅黑" panose="020B0503020204020204" pitchFamily="34" charset="-122"/>
              </a:rPr>
              <a:t>光斑</a:t>
            </a:r>
            <a:r>
              <a:rPr lang="zh-CN" altLang="en-US" sz="2000" b="1" dirty="0" smtClean="0">
                <a:latin typeface="微软雅黑" panose="020B0503020204020204" pitchFamily="34" charset="-122"/>
                <a:ea typeface="微软雅黑" panose="020B0503020204020204" pitchFamily="34" charset="-122"/>
              </a:rPr>
              <a:t>目标</a:t>
            </a:r>
            <a:r>
              <a:rPr lang="zh-CN" altLang="en-US" sz="2000" b="1" dirty="0">
                <a:latin typeface="微软雅黑" panose="020B0503020204020204" pitchFamily="34" charset="-122"/>
                <a:ea typeface="微软雅黑" panose="020B0503020204020204" pitchFamily="34" charset="-122"/>
              </a:rPr>
              <a:t>跟踪</a:t>
            </a:r>
            <a:r>
              <a:rPr lang="zh-CN" altLang="en-US" sz="2000" b="1" dirty="0" smtClean="0">
                <a:latin typeface="微软雅黑" panose="020B0503020204020204" pitchFamily="34" charset="-122"/>
                <a:ea typeface="微软雅黑" panose="020B0503020204020204" pitchFamily="34" charset="-122"/>
              </a:rPr>
              <a:t>算法</a:t>
            </a:r>
            <a:r>
              <a:rPr lang="zh-CN" altLang="en-US" sz="2000" b="1" dirty="0">
                <a:latin typeface="微软雅黑" panose="020B0503020204020204" pitchFamily="34" charset="-122"/>
                <a:ea typeface="微软雅黑" panose="020B0503020204020204" pitchFamily="34" charset="-122"/>
              </a:rPr>
              <a:t>研究</a:t>
            </a:r>
          </a:p>
        </p:txBody>
      </p:sp>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65593" y="1571313"/>
            <a:ext cx="4675539" cy="371897"/>
          </a:xfrm>
          <a:prstGeom prst="rect">
            <a:avLst/>
          </a:prstGeom>
        </p:spPr>
        <p:txBody>
          <a:bodyPr wrap="square">
            <a:spAutoFit/>
          </a:bodyPr>
          <a:lstStyle/>
          <a:p>
            <a:pPr algn="just">
              <a:lnSpc>
                <a:spcPct val="125000"/>
              </a:lnSpc>
            </a:pPr>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方向的位置和运动速度作为状态属性</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nvSpPr>
        <p:spPr>
          <a:xfrm>
            <a:off x="605860" y="2630897"/>
            <a:ext cx="8014262" cy="338554"/>
          </a:xfrm>
          <a:prstGeom prst="rect">
            <a:avLst/>
          </a:prstGeom>
        </p:spPr>
        <p:txBody>
          <a:bodyPr wrap="square">
            <a:spAutoFit/>
          </a:bodyPr>
          <a:lstStyle/>
          <a:p>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运动</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模型假设是线性、</a:t>
            </a:r>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随机的</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建立</a:t>
            </a:r>
            <a:r>
              <a:rPr lang="zh-CN" altLang="zh-CN" sz="16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随机匀速模型</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，即加速度</a:t>
            </a:r>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为</a:t>
            </a:r>
            <a:r>
              <a:rPr lang="zh-CN" altLang="zh-CN" sz="16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高斯</a:t>
            </a:r>
            <a:r>
              <a:rPr lang="zh-CN" altLang="zh-CN" sz="16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白噪声</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991757885"/>
              </p:ext>
            </p:extLst>
          </p:nvPr>
        </p:nvGraphicFramePr>
        <p:xfrm>
          <a:off x="1860698" y="2049453"/>
          <a:ext cx="1741352" cy="339776"/>
        </p:xfrm>
        <a:graphic>
          <a:graphicData uri="http://schemas.openxmlformats.org/presentationml/2006/ole">
            <mc:AlternateContent xmlns:mc="http://schemas.openxmlformats.org/markup-compatibility/2006">
              <mc:Choice xmlns:v="urn:schemas-microsoft-com:vml" Requires="v">
                <p:oleObj spid="_x0000_s38484" name="Equation" r:id="rId5" imgW="1231366" imgH="241195" progId="Equation.DSMT4">
                  <p:embed/>
                </p:oleObj>
              </mc:Choice>
              <mc:Fallback>
                <p:oleObj name="Equation" r:id="rId5" imgW="1231366" imgH="241195"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698" y="2049453"/>
                        <a:ext cx="1741352" cy="339776"/>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04803509"/>
              </p:ext>
            </p:extLst>
          </p:nvPr>
        </p:nvGraphicFramePr>
        <p:xfrm>
          <a:off x="5420845" y="2023908"/>
          <a:ext cx="1342784" cy="373765"/>
        </p:xfrm>
        <a:graphic>
          <a:graphicData uri="http://schemas.openxmlformats.org/presentationml/2006/ole">
            <mc:AlternateContent xmlns:mc="http://schemas.openxmlformats.org/markup-compatibility/2006">
              <mc:Choice xmlns:v="urn:schemas-microsoft-com:vml" Requires="v">
                <p:oleObj spid="_x0000_s38485" name="Equation" r:id="rId7" imgW="888614" imgH="241195" progId="Equation.DSMT4">
                  <p:embed/>
                </p:oleObj>
              </mc:Choice>
              <mc:Fallback>
                <p:oleObj name="Equation" r:id="rId7" imgW="888614" imgH="241195"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0845" y="2023908"/>
                        <a:ext cx="1342784" cy="373765"/>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21221766"/>
              </p:ext>
            </p:extLst>
          </p:nvPr>
        </p:nvGraphicFramePr>
        <p:xfrm>
          <a:off x="2735268" y="2964159"/>
          <a:ext cx="3470411" cy="1064785"/>
        </p:xfrm>
        <a:graphic>
          <a:graphicData uri="http://schemas.openxmlformats.org/presentationml/2006/ole">
            <mc:AlternateContent xmlns:mc="http://schemas.openxmlformats.org/markup-compatibility/2006">
              <mc:Choice xmlns:v="urn:schemas-microsoft-com:vml" Requires="v">
                <p:oleObj spid="_x0000_s38486" name="Equation" r:id="rId9" imgW="2603500" imgH="812800" progId="Equation.DSMT4">
                  <p:embed/>
                </p:oleObj>
              </mc:Choice>
              <mc:Fallback>
                <p:oleObj name="Equation" r:id="rId9" imgW="2603500" imgH="8128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35268" y="2964159"/>
                        <a:ext cx="3470411" cy="1064785"/>
                      </a:xfrm>
                      <a:prstGeom prst="rect">
                        <a:avLst/>
                      </a:prstGeom>
                      <a:noFill/>
                    </p:spPr>
                  </p:pic>
                </p:oleObj>
              </mc:Fallback>
            </mc:AlternateContent>
          </a:graphicData>
        </a:graphic>
      </p:graphicFrame>
      <p:sp>
        <p:nvSpPr>
          <p:cNvPr id="20" name="矩形 19"/>
          <p:cNvSpPr/>
          <p:nvPr/>
        </p:nvSpPr>
        <p:spPr>
          <a:xfrm>
            <a:off x="565593" y="3286196"/>
            <a:ext cx="1691390" cy="338554"/>
          </a:xfrm>
          <a:prstGeom prst="rect">
            <a:avLst/>
          </a:prstGeom>
        </p:spPr>
        <p:txBody>
          <a:bodyPr wrap="square">
            <a:spAutoFit/>
          </a:bodyPr>
          <a:lstStyle/>
          <a:p>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满足运动方程</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2827542812"/>
              </p:ext>
            </p:extLst>
          </p:nvPr>
        </p:nvGraphicFramePr>
        <p:xfrm>
          <a:off x="1303611" y="4457031"/>
          <a:ext cx="2863311" cy="1739733"/>
        </p:xfrm>
        <a:graphic>
          <a:graphicData uri="http://schemas.openxmlformats.org/presentationml/2006/ole">
            <mc:AlternateContent xmlns:mc="http://schemas.openxmlformats.org/markup-compatibility/2006">
              <mc:Choice xmlns:v="urn:schemas-microsoft-com:vml" Requires="v">
                <p:oleObj spid="_x0000_s38487" name="Equation" r:id="rId11" imgW="2565400" imgH="1549400" progId="Equation.DSMT4">
                  <p:embed/>
                </p:oleObj>
              </mc:Choice>
              <mc:Fallback>
                <p:oleObj name="Equation" r:id="rId11" imgW="2565400" imgH="15494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3611" y="4457031"/>
                        <a:ext cx="2863311" cy="1739733"/>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279068090"/>
              </p:ext>
            </p:extLst>
          </p:nvPr>
        </p:nvGraphicFramePr>
        <p:xfrm>
          <a:off x="5058772" y="4494455"/>
          <a:ext cx="2651128" cy="1484124"/>
        </p:xfrm>
        <a:graphic>
          <a:graphicData uri="http://schemas.openxmlformats.org/presentationml/2006/ole">
            <mc:AlternateContent xmlns:mc="http://schemas.openxmlformats.org/markup-compatibility/2006">
              <mc:Choice xmlns:v="urn:schemas-microsoft-com:vml" Requires="v">
                <p:oleObj spid="_x0000_s38488" name="Equation" r:id="rId13" imgW="2133600" imgH="1168400" progId="Equation.DSMT4">
                  <p:embed/>
                </p:oleObj>
              </mc:Choice>
              <mc:Fallback>
                <p:oleObj name="Equation" r:id="rId13" imgW="2133600" imgH="11684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58772" y="4494455"/>
                        <a:ext cx="2651128" cy="1484124"/>
                      </a:xfrm>
                      <a:prstGeom prst="rect">
                        <a:avLst/>
                      </a:prstGeom>
                      <a:noFill/>
                    </p:spPr>
                  </p:pic>
                </p:oleObj>
              </mc:Fallback>
            </mc:AlternateContent>
          </a:graphicData>
        </a:graphic>
      </p:graphicFrame>
      <p:sp>
        <p:nvSpPr>
          <p:cNvPr id="28" name="矩形 27"/>
          <p:cNvSpPr/>
          <p:nvPr/>
        </p:nvSpPr>
        <p:spPr>
          <a:xfrm>
            <a:off x="565593" y="6263670"/>
            <a:ext cx="5797276" cy="371897"/>
          </a:xfrm>
          <a:prstGeom prst="rect">
            <a:avLst/>
          </a:prstGeom>
        </p:spPr>
        <p:txBody>
          <a:bodyPr wrap="square">
            <a:spAutoFit/>
          </a:bodyPr>
          <a:lstStyle/>
          <a:p>
            <a:pPr algn="just">
              <a:lnSpc>
                <a:spcPct val="125000"/>
              </a:lnSpc>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由方差性质求得</a:t>
            </a:r>
            <a:r>
              <a:rPr lang="zh-CN" altLang="en-US"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过程误差协方差矩阵</a:t>
            </a:r>
            <a:r>
              <a:rPr lang="en-US" altLang="zh-CN"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测量噪声协方差矩阵</a:t>
            </a:r>
            <a:r>
              <a:rPr lang="en-US" altLang="zh-CN" sz="1600" dirty="0" smtClean="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R</a:t>
            </a:r>
            <a:endParaRPr lang="zh-CN" altLang="en-US" sz="1600" dirty="0">
              <a:solidFill>
                <a:schemeClr val="accent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p:cNvSpPr/>
          <p:nvPr/>
        </p:nvSpPr>
        <p:spPr>
          <a:xfrm>
            <a:off x="1884864" y="4075031"/>
            <a:ext cx="1700807" cy="369332"/>
          </a:xfrm>
          <a:prstGeom prst="rect">
            <a:avLst/>
          </a:prstGeom>
        </p:spPr>
        <p:txBody>
          <a:bodyPr wrap="square">
            <a:spAutoFit/>
          </a:bodyPr>
          <a:lstStyle/>
          <a:p>
            <a:r>
              <a:rPr lang="zh-CN" altLang="en-US"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状态</a:t>
            </a:r>
            <a:r>
              <a:rPr lang="zh-CN" altLang="zh-CN"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方程</a:t>
            </a:r>
            <a:endParaRPr lang="zh-CN" altLang="en-US" dirty="0">
              <a:solidFill>
                <a:srgbClr val="0070C0"/>
              </a:solidFill>
            </a:endParaRPr>
          </a:p>
        </p:txBody>
      </p:sp>
      <p:sp>
        <p:nvSpPr>
          <p:cNvPr id="32" name="矩形 31"/>
          <p:cNvSpPr/>
          <p:nvPr/>
        </p:nvSpPr>
        <p:spPr>
          <a:xfrm>
            <a:off x="5742402" y="4075031"/>
            <a:ext cx="1700807" cy="369332"/>
          </a:xfrm>
          <a:prstGeom prst="rect">
            <a:avLst/>
          </a:prstGeom>
        </p:spPr>
        <p:txBody>
          <a:bodyPr wrap="square">
            <a:spAutoFit/>
          </a:bodyPr>
          <a:lstStyle/>
          <a:p>
            <a:r>
              <a:rPr lang="zh-CN" altLang="en-US"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观测</a:t>
            </a:r>
            <a:r>
              <a:rPr lang="zh-CN" altLang="zh-CN"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方程</a:t>
            </a:r>
            <a:endParaRPr lang="zh-CN" altLang="en-US" dirty="0">
              <a:solidFill>
                <a:srgbClr val="0070C0"/>
              </a:solidFill>
            </a:endParaRPr>
          </a:p>
        </p:txBody>
      </p:sp>
      <p:sp>
        <p:nvSpPr>
          <p:cNvPr id="33" name="矩形 32"/>
          <p:cNvSpPr/>
          <p:nvPr/>
        </p:nvSpPr>
        <p:spPr>
          <a:xfrm>
            <a:off x="653842" y="2039766"/>
            <a:ext cx="1213378" cy="369332"/>
          </a:xfrm>
          <a:prstGeom prst="rect">
            <a:avLst/>
          </a:prstGeom>
        </p:spPr>
        <p:txBody>
          <a:bodyPr wrap="square">
            <a:spAutoFit/>
          </a:bodyPr>
          <a:lstStyle/>
          <a:p>
            <a:r>
              <a:rPr lang="zh-CN" altLang="en-US"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状态</a:t>
            </a:r>
            <a:r>
              <a:rPr lang="zh-CN" altLang="en-US"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向量</a:t>
            </a:r>
            <a:endParaRPr lang="zh-CN" altLang="en-US" dirty="0">
              <a:solidFill>
                <a:srgbClr val="0070C0"/>
              </a:solidFill>
            </a:endParaRPr>
          </a:p>
        </p:txBody>
      </p:sp>
      <p:sp>
        <p:nvSpPr>
          <p:cNvPr id="34" name="矩形 33"/>
          <p:cNvSpPr/>
          <p:nvPr/>
        </p:nvSpPr>
        <p:spPr>
          <a:xfrm>
            <a:off x="4186281" y="2034675"/>
            <a:ext cx="1253923" cy="369332"/>
          </a:xfrm>
          <a:prstGeom prst="rect">
            <a:avLst/>
          </a:prstGeom>
        </p:spPr>
        <p:txBody>
          <a:bodyPr wrap="square">
            <a:spAutoFit/>
          </a:bodyPr>
          <a:lstStyle/>
          <a:p>
            <a:r>
              <a:rPr lang="zh-CN" altLang="en-US"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观测</a:t>
            </a:r>
            <a:r>
              <a:rPr lang="zh-CN" altLang="en-US"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向量</a:t>
            </a:r>
            <a:endParaRPr lang="zh-CN" altLang="en-US" dirty="0">
              <a:solidFill>
                <a:srgbClr val="0070C0"/>
              </a:solidFill>
            </a:endParaRPr>
          </a:p>
        </p:txBody>
      </p:sp>
      <p:sp>
        <p:nvSpPr>
          <p:cNvPr id="26" name="圆角矩形 25"/>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7" name="文本框 26"/>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21</a:t>
            </a:r>
            <a:endParaRPr lang="zh-CN" altLang="en-US" sz="1350" dirty="0">
              <a:latin typeface="+mn-lt"/>
              <a:ea typeface="+mn-ea"/>
              <a:cs typeface="+mn-cs"/>
            </a:endParaRPr>
          </a:p>
        </p:txBody>
      </p:sp>
      <p:sp>
        <p:nvSpPr>
          <p:cNvPr id="29" name="矩形 28"/>
          <p:cNvSpPr/>
          <p:nvPr/>
        </p:nvSpPr>
        <p:spPr>
          <a:xfrm>
            <a:off x="3265839" y="1087361"/>
            <a:ext cx="3518912" cy="369332"/>
          </a:xfrm>
          <a:prstGeom prst="rect">
            <a:avLst/>
          </a:prstGeom>
        </p:spPr>
        <p:txBody>
          <a:bodyPr wrap="none">
            <a:spAutoFit/>
          </a:bodyPr>
          <a:lstStyle/>
          <a:p>
            <a:r>
              <a:rPr lang="zh-CN" altLang="en-US" b="1" kern="1600" dirty="0" smtClean="0">
                <a:latin typeface="Times New Roman" panose="02020603050405020304" pitchFamily="18" charset="0"/>
                <a:ea typeface="微软雅黑" panose="020B0503020204020204" pitchFamily="34" charset="-122"/>
                <a:cs typeface="Times New Roman" panose="02020603050405020304" pitchFamily="18" charset="0"/>
              </a:rPr>
              <a:t>水下光斑运动的</a:t>
            </a:r>
            <a:r>
              <a:rPr lang="en-US" altLang="zh-CN" b="1" kern="1600" dirty="0" smtClean="0">
                <a:latin typeface="Times New Roman" panose="02020603050405020304" pitchFamily="18" charset="0"/>
                <a:ea typeface="微软雅黑" panose="020B0503020204020204" pitchFamily="34" charset="-122"/>
                <a:cs typeface="Times New Roman" panose="02020603050405020304" pitchFamily="18" charset="0"/>
              </a:rPr>
              <a:t>Kalman</a:t>
            </a:r>
            <a:r>
              <a:rPr lang="zh-CN" altLang="en-US" b="1" kern="1600" dirty="0" smtClean="0">
                <a:latin typeface="Times New Roman" panose="02020603050405020304" pitchFamily="18" charset="0"/>
                <a:ea typeface="微软雅黑" panose="020B0503020204020204" pitchFamily="34" charset="-122"/>
                <a:cs typeface="Times New Roman" panose="02020603050405020304" pitchFamily="18" charset="0"/>
              </a:rPr>
              <a:t>滤波建模</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60490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352" y="73185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2.2  </a:t>
            </a:r>
            <a:r>
              <a:rPr lang="zh-CN" altLang="en-US" sz="2000" b="1" dirty="0">
                <a:latin typeface="微软雅黑" panose="020B0503020204020204" pitchFamily="34" charset="-122"/>
                <a:ea typeface="微软雅黑" panose="020B0503020204020204" pitchFamily="34" charset="-122"/>
              </a:rPr>
              <a:t>光斑</a:t>
            </a:r>
            <a:r>
              <a:rPr lang="zh-CN" altLang="en-US" sz="2000" b="1" dirty="0" smtClean="0">
                <a:latin typeface="微软雅黑" panose="020B0503020204020204" pitchFamily="34" charset="-122"/>
                <a:ea typeface="微软雅黑" panose="020B0503020204020204" pitchFamily="34" charset="-122"/>
              </a:rPr>
              <a:t>目标</a:t>
            </a:r>
            <a:r>
              <a:rPr lang="zh-CN" altLang="en-US" sz="2000" b="1" dirty="0">
                <a:latin typeface="微软雅黑" panose="020B0503020204020204" pitchFamily="34" charset="-122"/>
                <a:ea typeface="微软雅黑" panose="020B0503020204020204" pitchFamily="34" charset="-122"/>
              </a:rPr>
              <a:t>跟踪</a:t>
            </a:r>
            <a:r>
              <a:rPr lang="zh-CN" altLang="en-US" sz="2000" b="1" dirty="0" smtClean="0">
                <a:latin typeface="微软雅黑" panose="020B0503020204020204" pitchFamily="34" charset="-122"/>
                <a:ea typeface="微软雅黑" panose="020B0503020204020204" pitchFamily="34" charset="-122"/>
              </a:rPr>
              <a:t>算法</a:t>
            </a:r>
            <a:r>
              <a:rPr lang="zh-CN" altLang="en-US" sz="2000" b="1" dirty="0">
                <a:latin typeface="微软雅黑" panose="020B0503020204020204" pitchFamily="34" charset="-122"/>
                <a:ea typeface="微软雅黑" panose="020B0503020204020204" pitchFamily="34" charset="-122"/>
              </a:rPr>
              <a:t>研究</a:t>
            </a:r>
          </a:p>
        </p:txBody>
      </p:sp>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6" name="Picture 2" descr="ASMS改进示意图"/>
          <p:cNvPicPr>
            <a:picLocks noChangeAspect="1" noChangeArrowheads="1"/>
          </p:cNvPicPr>
          <p:nvPr/>
        </p:nvPicPr>
        <p:blipFill>
          <a:blip r:embed="rId4">
            <a:extLst>
              <a:ext uri="{28A0092B-C50C-407E-A947-70E740481C1C}">
                <a14:useLocalDpi xmlns:a14="http://schemas.microsoft.com/office/drawing/2010/main" val="0"/>
              </a:ext>
            </a:extLst>
          </a:blip>
          <a:srcRect r="5289"/>
          <a:stretch>
            <a:fillRect/>
          </a:stretch>
        </p:blipFill>
        <p:spPr bwMode="auto">
          <a:xfrm>
            <a:off x="167943" y="1986228"/>
            <a:ext cx="3857831" cy="257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67943" y="5100295"/>
            <a:ext cx="3857831" cy="1323439"/>
          </a:xfrm>
          <a:prstGeom prst="rect">
            <a:avLst/>
          </a:prstGeom>
        </p:spPr>
        <p:txBody>
          <a:bodyPr wrap="square">
            <a:spAutoFit/>
          </a:bodyPr>
          <a:lstStyle/>
          <a:p>
            <a:pPr algn="just">
              <a:lnSpc>
                <a:spcPct val="125000"/>
              </a:lnSpc>
            </a:pPr>
            <a:r>
              <a:rPr lang="en-US" altLang="zh-CN" sz="1600" kern="100" dirty="0">
                <a:latin typeface="微软雅黑" panose="020B0503020204020204" pitchFamily="34" charset="-122"/>
                <a:ea typeface="微软雅黑" panose="020B0503020204020204" pitchFamily="34" charset="-122"/>
              </a:rPr>
              <a:t>Kalman</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滤波模型</a:t>
            </a:r>
            <a:r>
              <a:rPr lang="zh-CN" altLang="zh-CN" sz="16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预测</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目标下一时刻可能出现的位置，将其作为</a:t>
            </a:r>
            <a:r>
              <a:rPr lang="zh-CN" altLang="zh-CN" sz="16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起始迭代</a:t>
            </a:r>
            <a:r>
              <a:rPr lang="zh-CN" altLang="zh-CN" sz="1600" kern="1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位置</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MASMS</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算法不断迭代，并更新</a:t>
            </a:r>
            <a:r>
              <a:rPr lang="en-US"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Kalman</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滤波器参数。</a:t>
            </a:r>
            <a:endParaRPr lang="zh-CN" altLang="en-US" sz="16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73495" y="4622980"/>
            <a:ext cx="3486410" cy="338554"/>
          </a:xfrm>
          <a:prstGeom prst="rect">
            <a:avLst/>
          </a:prstGeom>
          <a:noFill/>
        </p:spPr>
        <p:txBody>
          <a:bodyPr wrap="square" rtlCol="0">
            <a:spAutoFit/>
          </a:bodyPr>
          <a:lstStyle/>
          <a:p>
            <a:pPr algn="ctr"/>
            <a:r>
              <a:rPr lang="zh-CN" altLang="en-US" sz="160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600" dirty="0" smtClean="0">
                <a:latin typeface="Times New Roman" panose="02020603050405020304" pitchFamily="18" charset="0"/>
                <a:ea typeface="华文仿宋" panose="02010600040101010101" pitchFamily="2" charset="-122"/>
                <a:cs typeface="Times New Roman" panose="02020603050405020304" pitchFamily="18" charset="0"/>
              </a:rPr>
              <a:t>2.21 </a:t>
            </a:r>
            <a:r>
              <a:rPr lang="zh-CN" altLang="en-US" sz="1600" dirty="0" smtClean="0">
                <a:latin typeface="Times New Roman" panose="02020603050405020304" pitchFamily="18" charset="0"/>
                <a:ea typeface="华文仿宋" panose="02010600040101010101" pitchFamily="2" charset="-122"/>
                <a:cs typeface="Times New Roman" panose="02020603050405020304" pitchFamily="18" charset="0"/>
              </a:rPr>
              <a:t>光斑</a:t>
            </a:r>
            <a:r>
              <a:rPr lang="zh-CN" altLang="en-US" sz="1600" dirty="0">
                <a:latin typeface="Times New Roman" panose="02020603050405020304" pitchFamily="18" charset="0"/>
                <a:ea typeface="华文仿宋" panose="02010600040101010101" pitchFamily="2" charset="-122"/>
                <a:cs typeface="Times New Roman" panose="02020603050405020304" pitchFamily="18" charset="0"/>
              </a:rPr>
              <a:t>快速移动跟踪示意图</a:t>
            </a:r>
          </a:p>
        </p:txBody>
      </p:sp>
      <p:sp>
        <p:nvSpPr>
          <p:cNvPr id="20" name="文本框 19"/>
          <p:cNvSpPr txBox="1"/>
          <p:nvPr/>
        </p:nvSpPr>
        <p:spPr>
          <a:xfrm>
            <a:off x="4876202" y="1456693"/>
            <a:ext cx="3486410" cy="338554"/>
          </a:xfrm>
          <a:prstGeom prst="rect">
            <a:avLst/>
          </a:prstGeom>
          <a:noFill/>
        </p:spPr>
        <p:txBody>
          <a:bodyPr wrap="square" rtlCol="0">
            <a:spAutoFit/>
          </a:bodyPr>
          <a:lstStyle/>
          <a:p>
            <a:pPr algn="ctr"/>
            <a:r>
              <a:rPr lang="en-US" altLang="zh-CN" sz="1600" dirty="0" smtClean="0">
                <a:latin typeface="Times New Roman" panose="02020603050405020304" pitchFamily="18" charset="0"/>
                <a:ea typeface="华文仿宋" panose="02010600040101010101" pitchFamily="2" charset="-122"/>
                <a:cs typeface="Times New Roman" panose="02020603050405020304" pitchFamily="18" charset="0"/>
              </a:rPr>
              <a:t>MASMS</a:t>
            </a:r>
            <a:r>
              <a:rPr lang="zh-CN" altLang="en-US" sz="1600" dirty="0" smtClean="0">
                <a:latin typeface="Times New Roman" panose="02020603050405020304" pitchFamily="18" charset="0"/>
                <a:ea typeface="华文仿宋" panose="02010600040101010101" pitchFamily="2" charset="-122"/>
                <a:cs typeface="Times New Roman" panose="02020603050405020304" pitchFamily="18" charset="0"/>
              </a:rPr>
              <a:t>算法伪代码</a:t>
            </a:r>
            <a:endParaRPr lang="zh-CN" altLang="en-US" sz="16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1" name="圆角矩形 20"/>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2" name="文本框 21"/>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22</a:t>
            </a:r>
            <a:endParaRPr lang="zh-CN" altLang="en-US" sz="1350" dirty="0">
              <a:latin typeface="+mn-lt"/>
              <a:ea typeface="+mn-ea"/>
              <a:cs typeface="+mn-cs"/>
            </a:endParaRPr>
          </a:p>
        </p:txBody>
      </p:sp>
      <p:sp>
        <p:nvSpPr>
          <p:cNvPr id="23" name="矩形 22"/>
          <p:cNvSpPr/>
          <p:nvPr/>
        </p:nvSpPr>
        <p:spPr>
          <a:xfrm>
            <a:off x="3276991" y="1087361"/>
            <a:ext cx="2916183" cy="369332"/>
          </a:xfrm>
          <a:prstGeom prst="rect">
            <a:avLst/>
          </a:prstGeom>
        </p:spPr>
        <p:txBody>
          <a:bodyPr wrap="none">
            <a:spAutoFit/>
          </a:bodyPr>
          <a:lstStyle/>
          <a:p>
            <a:r>
              <a:rPr lang="zh-CN" altLang="zh-CN" b="1" kern="1600" dirty="0">
                <a:latin typeface="Times New Roman" panose="02020603050405020304" pitchFamily="18" charset="0"/>
                <a:ea typeface="微软雅黑" panose="020B0503020204020204" pitchFamily="34" charset="-122"/>
                <a:cs typeface="Times New Roman" panose="02020603050405020304" pitchFamily="18" charset="0"/>
              </a:rPr>
              <a:t>改进的</a:t>
            </a:r>
            <a:r>
              <a:rPr lang="en-US" altLang="zh-CN" b="1" kern="1600" dirty="0">
                <a:latin typeface="Times New Roman" panose="02020603050405020304" pitchFamily="18" charset="0"/>
                <a:ea typeface="微软雅黑" panose="020B0503020204020204" pitchFamily="34" charset="-122"/>
                <a:cs typeface="Times New Roman" panose="02020603050405020304" pitchFamily="18" charset="0"/>
              </a:rPr>
              <a:t>ASMS</a:t>
            </a:r>
            <a:r>
              <a:rPr lang="zh-CN" altLang="zh-CN" b="1" kern="1600" dirty="0">
                <a:latin typeface="Times New Roman" panose="02020603050405020304" pitchFamily="18" charset="0"/>
                <a:ea typeface="微软雅黑" panose="020B0503020204020204" pitchFamily="34" charset="-122"/>
                <a:cs typeface="Times New Roman" panose="02020603050405020304" pitchFamily="18" charset="0"/>
              </a:rPr>
              <a:t>目标跟踪算法</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1899388454"/>
                  </p:ext>
                </p:extLst>
              </p:nvPr>
            </p:nvGraphicFramePr>
            <p:xfrm>
              <a:off x="4125951" y="1766613"/>
              <a:ext cx="4908891" cy="4611371"/>
            </p:xfrm>
            <a:graphic>
              <a:graphicData uri="http://schemas.openxmlformats.org/drawingml/2006/table">
                <a:tbl>
                  <a:tblPr firstRow="1" firstCol="1" bandRow="1" bandCol="1"/>
                  <a:tblGrid>
                    <a:gridCol w="4908891">
                      <a:extLst>
                        <a:ext uri="{9D8B030D-6E8A-4147-A177-3AD203B41FA5}">
                          <a16:colId xmlns:a16="http://schemas.microsoft.com/office/drawing/2014/main" val="3109106905"/>
                        </a:ext>
                      </a:extLst>
                    </a:gridCol>
                  </a:tblGrid>
                  <a:tr h="107950">
                    <a:tc>
                      <a:txBody>
                        <a:bodyPr/>
                        <a:lstStyle/>
                        <a:p>
                          <a:pPr algn="just">
                            <a:lnSpc>
                              <a:spcPct val="125000"/>
                            </a:lnSpc>
                            <a:spcAft>
                              <a:spcPts val="0"/>
                            </a:spcAft>
                          </a:pP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Algorithm_1</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MASMS Algorithm</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277565"/>
                      </a:ext>
                    </a:extLst>
                  </a:tr>
                  <a:tr h="144145">
                    <a:tc>
                      <a:txBody>
                        <a:bodyPr/>
                        <a:lstStyle/>
                        <a:p>
                          <a:pPr algn="just">
                            <a:lnSpc>
                              <a:spcPct val="125000"/>
                            </a:lnSpc>
                            <a:spcAft>
                              <a:spcPts val="0"/>
                            </a:spcAft>
                          </a:pP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Input:</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连续帧图像与</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ROI(</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目标模型</a:t>
                          </a:r>
                          <a:r>
                            <a:rPr lang="zh-CN" sz="14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acc>
                                <m:accPr>
                                  <m:chr m:val="̂"/>
                                  <m:ctrlPr>
                                    <a:rPr 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𝒒</m:t>
                                  </m:r>
                                </m:e>
                              </m:acc>
                            </m:oMath>
                          </a14:m>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开始位置</a:t>
                          </a:r>
                          <a:r>
                            <a:rPr lang="zh-CN" sz="14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oMath>
                          </a14:m>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开始目标大小</a:t>
                          </a:r>
                          <a:r>
                            <a:rPr lang="zh-CN" sz="14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𝒔</m:t>
                                  </m:r>
                                </m:e>
                                <m: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oMath>
                          </a14:m>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5000"/>
                            </a:lnSpc>
                            <a:spcAft>
                              <a:spcPts val="0"/>
                            </a:spcAft>
                          </a:pP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Output: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每帧的目标坐标信息</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𝒕</m:t>
                                  </m:r>
                                </m:sub>
                              </m:sSub>
                            </m:oMath>
                          </a14:m>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𝒔</m:t>
                                  </m:r>
                                </m:e>
                                <m: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𝒕</m:t>
                                  </m:r>
                                </m:sub>
                              </m:sSub>
                            </m:oMath>
                          </a14:m>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zh-CN" sz="14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𝒕</m:t>
                              </m:r>
                              <m:r>
                                <a:rPr lang="en-US" sz="1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sz="1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sz="1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𝒏</m:t>
                              </m:r>
                              <m:r>
                                <a:rPr lang="en-US" sz="1400" b="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1570357"/>
                      </a:ext>
                    </a:extLst>
                  </a:tr>
                  <a:tr h="144145">
                    <a:tc>
                      <a:txBody>
                        <a:bodyPr/>
                        <a:lstStyle/>
                        <a:p>
                          <a:pPr algn="just">
                            <a:lnSpc>
                              <a:spcPct val="125000"/>
                            </a:lnSpc>
                            <a:spcAft>
                              <a:spcPts val="0"/>
                            </a:spcAft>
                          </a:pPr>
                          <a:r>
                            <a:rPr lang="da-DK" sz="1400" kern="100" dirty="0">
                              <a:effectLst/>
                              <a:latin typeface="Times New Roman" panose="02020603050405020304" pitchFamily="18" charset="0"/>
                              <a:ea typeface="宋体" panose="02010600030101010101" pitchFamily="2" charset="-122"/>
                              <a:cs typeface="Times New Roman" panose="02020603050405020304" pitchFamily="18" charset="0"/>
                            </a:rPr>
                            <a:t>1: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目标状态信息</a:t>
                          </a:r>
                          <a:r>
                            <a:rPr lang="zh-CN" sz="14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𝐱</m:t>
                                  </m:r>
                                </m:e>
                                <m:sub>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𝒌</m:t>
                                  </m:r>
                                </m:sub>
                              </m:sSub>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𝟎</m:t>
                                      </m:r>
                                    </m:sub>
                                  </m:sSub>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𝟎</m:t>
                                  </m:r>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m:t>
                                  </m:r>
                                </m:e>
                                <m:sup>
                                  <m:r>
                                    <a:rPr lang="da-DK" sz="1400" b="1" i="1" kern="100">
                                      <a:effectLst/>
                                      <a:latin typeface="Cambria Math" panose="02040503050406030204" pitchFamily="18" charset="0"/>
                                      <a:ea typeface="宋体" panose="02010600030101010101" pitchFamily="2" charset="-122"/>
                                      <a:cs typeface="Times New Roman" panose="02020603050405020304" pitchFamily="18" charset="0"/>
                                    </a:rPr>
                                    <m:t>𝑻</m:t>
                                  </m:r>
                                </m:sup>
                              </m:sSup>
                            </m:oMath>
                          </a14:m>
                          <a:r>
                            <a:rPr lang="da-DK"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793614838"/>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初始化目标模型</a:t>
                          </a:r>
                          <a:r>
                            <a:rPr lang="da-DK"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颜色直方图计算</a:t>
                          </a:r>
                          <a:r>
                            <a:rPr lang="da-DK"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背景与前景提取</a:t>
                          </a:r>
                          <a:r>
                            <a:rPr lang="da-DK"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278539281"/>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3: </a:t>
                          </a:r>
                          <a:r>
                            <a:rPr lang="da-DK" sz="1400" b="1" kern="100" dirty="0">
                              <a:effectLst/>
                              <a:latin typeface="Times New Roman" panose="02020603050405020304" pitchFamily="18" charset="0"/>
                              <a:ea typeface="宋体" panose="02010600030101010101" pitchFamily="2" charset="-122"/>
                              <a:cs typeface="Times New Roman" panose="02020603050405020304" pitchFamily="18" charset="0"/>
                            </a:rPr>
                            <a:t>foreach</a:t>
                          </a:r>
                          <a:r>
                            <a:rPr lang="da-DK" sz="1400" kern="100" dirty="0">
                              <a:effectLst/>
                              <a:latin typeface="Times New Roman" panose="02020603050405020304" pitchFamily="18" charset="0"/>
                              <a:ea typeface="宋体" panose="02010600030101010101" pitchFamily="2" charset="-122"/>
                              <a:cs typeface="Times New Roman" panose="02020603050405020304" pitchFamily="18" charset="0"/>
                            </a:rPr>
                            <a:t> frame</a:t>
                          </a:r>
                          <a:r>
                            <a:rPr lang="da-DK" sz="1400" b="1"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𝒕</m:t>
                              </m:r>
                              <m:r>
                                <a:rPr lang="en-US" sz="1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𝟏</m:t>
                              </m:r>
                              <m:r>
                                <a:rPr lang="en-US" sz="1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𝟐</m:t>
                              </m:r>
                              <m:r>
                                <a:rPr lang="en-US" sz="1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𝒏</m:t>
                              </m:r>
                              <m:r>
                                <a:rPr lang="en-US" sz="1400" b="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do</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407361854"/>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4: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卡尔曼滤波器预测候选模型下一帧位置</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512046342"/>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5: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while</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en-US" sz="1400" b="1" kern="100" baseline="-25000" dirty="0">
                              <a:effectLst/>
                              <a:latin typeface="Times New Roman" panose="02020603050405020304" pitchFamily="18" charset="0"/>
                              <a:ea typeface="宋体" panose="02010600030101010101" pitchFamily="2" charset="-122"/>
                              <a:cs typeface="Times New Roman" panose="02020603050405020304" pitchFamily="18" charset="0"/>
                            </a:rPr>
                            <a:t>1 </a:t>
                          </a:r>
                          <a:r>
                            <a:rPr lang="en-US" sz="1400" b="1" kern="100" baseline="-25000" dirty="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en-US" sz="1400" b="1" kern="100" baseline="-25000" dirty="0">
                              <a:effectLst/>
                              <a:latin typeface="Times New Roman" panose="02020603050405020304" pitchFamily="18" charset="0"/>
                              <a:ea typeface="宋体" panose="02010600030101010101" pitchFamily="2" charset="-122"/>
                              <a:cs typeface="Times New Roman" panose="02020603050405020304" pitchFamily="18" charset="0"/>
                            </a:rPr>
                            <a:t>0</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&lt;</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or</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i="1" kern="100" dirty="0">
                              <a:effectLst/>
                              <a:latin typeface="Times New Roman" panose="02020603050405020304" pitchFamily="18" charset="0"/>
                              <a:ea typeface="宋体" panose="02010600030101010101" pitchFamily="2" charset="-122"/>
                              <a:cs typeface="Times New Roman" panose="02020603050405020304" pitchFamily="18" charset="0"/>
                            </a:rPr>
                            <a:t>iter</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&lt;</a:t>
                          </a:r>
                          <a:r>
                            <a:rPr lang="en-US" sz="1400" b="1" i="1" kern="100" dirty="0">
                              <a:effectLst/>
                              <a:latin typeface="Times New Roman" panose="02020603050405020304" pitchFamily="18" charset="0"/>
                              <a:ea typeface="宋体" panose="02010600030101010101" pitchFamily="2" charset="-122"/>
                              <a:cs typeface="Times New Roman" panose="02020603050405020304" pitchFamily="18" charset="0"/>
                            </a:rPr>
                            <a:t>maxIter</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do</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353767535"/>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6: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候选模型作为初始迭代位置</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119058341"/>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7: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计算候选模型核颜色直方图</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084921155"/>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8: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计算</a:t>
                          </a:r>
                          <a:r>
                            <a:rPr lang="zh-CN" sz="1400" kern="100" dirty="0">
                              <a:effectLst/>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𝒘</m:t>
                                  </m:r>
                                </m:e>
                                <m:sub>
                                  <m:r>
                                    <a:rPr lang="en-US" sz="1400" i="1" kern="100">
                                      <a:effectLst/>
                                      <a:latin typeface="Cambria Math" panose="02040503050406030204" pitchFamily="18" charset="0"/>
                                      <a:ea typeface="宋体" panose="02010600030101010101" pitchFamily="2" charset="-122"/>
                                      <a:cs typeface="Times New Roman" panose="02020603050405020304" pitchFamily="18" charset="0"/>
                                    </a:rPr>
                                    <m:t>𝑖</m:t>
                                  </m:r>
                                </m:sub>
                                <m:sup>
                                  <m:r>
                                    <m:rPr>
                                      <m:sty m:val="p"/>
                                    </m:rPr>
                                    <a:rPr lang="en-US" sz="1400" kern="100">
                                      <a:effectLst/>
                                      <a:latin typeface="Cambria Math" panose="02040503050406030204" pitchFamily="18" charset="0"/>
                                      <a:ea typeface="宋体" panose="02010600030101010101" pitchFamily="2" charset="-122"/>
                                      <a:cs typeface="Times New Roman" panose="02020603050405020304" pitchFamily="18" charset="0"/>
                                    </a:rPr>
                                    <m:t>bg</m:t>
                                  </m:r>
                                </m:sup>
                              </m:sSubSup>
                            </m:oMath>
                          </a14:m>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485856222"/>
                      </a:ext>
                    </a:extLst>
                  </a:tr>
                  <a:tr h="144145">
                    <a:tc>
                      <a:txBody>
                        <a:bodyPr/>
                        <a:lstStyle/>
                        <a:p>
                          <a:pPr algn="just">
                            <a:lnSpc>
                              <a:spcPct val="125000"/>
                            </a:lnSpc>
                            <a:spcAft>
                              <a:spcPts val="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9: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计算下一迭代位置的</a:t>
                          </a:r>
                          <a:r>
                            <a:rPr lang="zh-CN" sz="1400" kern="10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Mean Shift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向量</a:t>
                          </a:r>
                          <a:r>
                            <a:rPr lang="zh-CN" sz="1400" kern="10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i="1" kern="100">
                              <a:effectLst/>
                              <a:latin typeface="Calibri" panose="020F0502020204030204" pitchFamily="34" charset="0"/>
                              <a:ea typeface="Times New Roman" panose="02020603050405020304" pitchFamily="18" charset="0"/>
                              <a:cs typeface="Times New Roman" panose="02020603050405020304" pitchFamily="18" charset="0"/>
                            </a:rPr>
                            <a:t>y</a:t>
                          </a:r>
                          <a:r>
                            <a:rPr lang="en-US" sz="1400" b="1" kern="100" baseline="-25000">
                              <a:effectLst/>
                              <a:latin typeface="Calibri" panose="020F0502020204030204" pitchFamily="34" charset="0"/>
                              <a:ea typeface="Times New Roman" panose="02020603050405020304" pitchFamily="18" charset="0"/>
                              <a:cs typeface="Times New Roman" panose="02020603050405020304" pitchFamily="18" charset="0"/>
                            </a:rPr>
                            <a:t>1</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与</a:t>
                          </a:r>
                          <a:r>
                            <a:rPr lang="zh-CN" sz="1400" kern="100">
                              <a:effectLst/>
                              <a:latin typeface="Calibri" panose="020F0502020204030204" pitchFamily="34" charset="0"/>
                              <a:ea typeface="Times New Roman" panose="02020603050405020304" pitchFamily="18" charset="0"/>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核窗宽</a:t>
                          </a:r>
                          <a:r>
                            <a:rPr lang="zh-CN" sz="1400" b="1" kern="10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i="1" kern="100">
                              <a:effectLst/>
                              <a:latin typeface="Calibri" panose="020F0502020204030204" pitchFamily="34" charset="0"/>
                              <a:ea typeface="Times New Roman" panose="02020603050405020304" pitchFamily="18" charset="0"/>
                              <a:cs typeface="Times New Roman" panose="02020603050405020304" pitchFamily="18" charset="0"/>
                            </a:rPr>
                            <a:t>h</a:t>
                          </a:r>
                          <a:r>
                            <a:rPr lang="en-US" sz="1400" b="1" kern="100" baseline="-25000">
                              <a:effectLst/>
                              <a:latin typeface="Calibri" panose="020F0502020204030204" pitchFamily="34" charset="0"/>
                              <a:ea typeface="Times New Roman" panose="02020603050405020304" pitchFamily="18" charset="0"/>
                              <a:cs typeface="Times New Roman" panose="02020603050405020304" pitchFamily="18" charset="0"/>
                            </a:rPr>
                            <a:t>1</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623720798"/>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10: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end while</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150024837"/>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11: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卡尔曼滤波器参数更新</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874483258"/>
                      </a:ext>
                    </a:extLst>
                  </a:tr>
                  <a:tr h="144145">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12: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end for</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13: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return </a:t>
                          </a:r>
                          <a14:m>
                            <m:oMath xmlns:m="http://schemas.openxmlformats.org/officeDocument/2006/math">
                              <m:sSub>
                                <m:sSubPr>
                                  <m:ctrlPr>
                                    <a:rPr lang="zh-CN" sz="1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sz="1400" b="1" i="1" kern="100">
                                      <a:effectLst/>
                                      <a:latin typeface="Cambria Math" panose="02040503050406030204" pitchFamily="18" charset="0"/>
                                      <a:ea typeface="宋体" panose="02010600030101010101" pitchFamily="2" charset="-122"/>
                                      <a:cs typeface="Times New Roman" panose="02020603050405020304" pitchFamily="18" charset="0"/>
                                    </a:rPr>
                                    <m:t>𝒕</m:t>
                                  </m:r>
                                </m:sub>
                              </m:sSub>
                            </m:oMath>
                          </a14:m>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4890488"/>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1899388454"/>
                  </p:ext>
                </p:extLst>
              </p:nvPr>
            </p:nvGraphicFramePr>
            <p:xfrm>
              <a:off x="4125951" y="1766613"/>
              <a:ext cx="4908891" cy="4611371"/>
            </p:xfrm>
            <a:graphic>
              <a:graphicData uri="http://schemas.openxmlformats.org/drawingml/2006/table">
                <a:tbl>
                  <a:tblPr firstRow="1" firstCol="1" bandRow="1" bandCol="1"/>
                  <a:tblGrid>
                    <a:gridCol w="4908891">
                      <a:extLst>
                        <a:ext uri="{9D8B030D-6E8A-4147-A177-3AD203B41FA5}">
                          <a16:colId xmlns:a16="http://schemas.microsoft.com/office/drawing/2014/main" val="3109106905"/>
                        </a:ext>
                      </a:extLst>
                    </a:gridCol>
                  </a:tblGrid>
                  <a:tr h="266700">
                    <a:tc>
                      <a:txBody>
                        <a:bodyPr/>
                        <a:lstStyle/>
                        <a:p>
                          <a:pPr algn="just">
                            <a:lnSpc>
                              <a:spcPct val="125000"/>
                            </a:lnSpc>
                            <a:spcAft>
                              <a:spcPts val="0"/>
                            </a:spcAft>
                          </a:pP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Algorithm_1</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MASMS Algorithm</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277565"/>
                      </a:ext>
                    </a:extLst>
                  </a:tr>
                  <a:tr h="800100">
                    <a:tc>
                      <a:txBody>
                        <a:bodyPr/>
                        <a:lstStyle/>
                        <a:p>
                          <a:endParaRPr lang="zh-CN"/>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blipFill>
                          <a:blip r:embed="rId5"/>
                          <a:stretch>
                            <a:fillRect t="-35878" r="-124" b="-455725"/>
                          </a:stretch>
                        </a:blipFill>
                      </a:tcPr>
                    </a:tc>
                    <a:extLst>
                      <a:ext uri="{0D108BD9-81ED-4DB2-BD59-A6C34878D82A}">
                        <a16:rowId xmlns:a16="http://schemas.microsoft.com/office/drawing/2014/main" val="71570357"/>
                      </a:ext>
                    </a:extLst>
                  </a:tr>
                  <a:tr h="271717">
                    <a:tc>
                      <a:txBody>
                        <a:bodyPr/>
                        <a:lstStyle/>
                        <a:p>
                          <a:endParaRPr lang="zh-CN"/>
                        </a:p>
                      </a:txBody>
                      <a:tcPr marL="68580" marR="68580" marT="0" marB="0" anchor="ctr">
                        <a:lnL>
                          <a:noFill/>
                        </a:lnL>
                        <a:lnR>
                          <a:noFill/>
                        </a:lnR>
                        <a:lnT>
                          <a:noFill/>
                        </a:lnT>
                        <a:lnB>
                          <a:noFill/>
                        </a:lnB>
                        <a:blipFill>
                          <a:blip r:embed="rId5"/>
                          <a:stretch>
                            <a:fillRect t="-395556" r="-124" b="-1226667"/>
                          </a:stretch>
                        </a:blipFill>
                      </a:tcPr>
                    </a:tc>
                    <a:extLst>
                      <a:ext uri="{0D108BD9-81ED-4DB2-BD59-A6C34878D82A}">
                        <a16:rowId xmlns:a16="http://schemas.microsoft.com/office/drawing/2014/main" val="1793614838"/>
                      </a:ext>
                    </a:extLst>
                  </a:tr>
                  <a:tr h="266700">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初始化目标模型</a:t>
                          </a:r>
                          <a:r>
                            <a:rPr lang="da-DK"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颜色直方图计算</a:t>
                          </a:r>
                          <a:r>
                            <a:rPr lang="da-DK"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背景与前景提取</a:t>
                          </a:r>
                          <a:r>
                            <a:rPr lang="da-DK"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278539281"/>
                      </a:ext>
                    </a:extLst>
                  </a:tr>
                  <a:tr h="266700">
                    <a:tc>
                      <a:txBody>
                        <a:bodyPr/>
                        <a:lstStyle/>
                        <a:p>
                          <a:endParaRPr lang="zh-CN"/>
                        </a:p>
                      </a:txBody>
                      <a:tcPr marL="68580" marR="68580" marT="0" marB="0" anchor="ctr">
                        <a:lnL>
                          <a:noFill/>
                        </a:lnL>
                        <a:lnR>
                          <a:noFill/>
                        </a:lnR>
                        <a:lnT>
                          <a:noFill/>
                        </a:lnT>
                        <a:lnB>
                          <a:noFill/>
                        </a:lnB>
                        <a:blipFill>
                          <a:blip r:embed="rId5"/>
                          <a:stretch>
                            <a:fillRect t="-606818" r="-124" b="-1054545"/>
                          </a:stretch>
                        </a:blipFill>
                      </a:tcPr>
                    </a:tc>
                    <a:extLst>
                      <a:ext uri="{0D108BD9-81ED-4DB2-BD59-A6C34878D82A}">
                        <a16:rowId xmlns:a16="http://schemas.microsoft.com/office/drawing/2014/main" val="407361854"/>
                      </a:ext>
                    </a:extLst>
                  </a:tr>
                  <a:tr h="266700">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4: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卡尔曼滤波器预测候选模型下一帧位置</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512046342"/>
                      </a:ext>
                    </a:extLst>
                  </a:tr>
                  <a:tr h="266700">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5: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while</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en-US" sz="1400" b="1" kern="100" baseline="-25000" dirty="0">
                              <a:effectLst/>
                              <a:latin typeface="Times New Roman" panose="02020603050405020304" pitchFamily="18" charset="0"/>
                              <a:ea typeface="宋体" panose="02010600030101010101" pitchFamily="2" charset="-122"/>
                              <a:cs typeface="Times New Roman" panose="02020603050405020304" pitchFamily="18" charset="0"/>
                            </a:rPr>
                            <a:t>1 </a:t>
                          </a:r>
                          <a:r>
                            <a:rPr lang="en-US" sz="1400" b="1" kern="100" baseline="-25000" dirty="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en-US" sz="1400" b="1" kern="100" baseline="-25000" dirty="0">
                              <a:effectLst/>
                              <a:latin typeface="Times New Roman" panose="02020603050405020304" pitchFamily="18" charset="0"/>
                              <a:ea typeface="宋体" panose="02010600030101010101" pitchFamily="2" charset="-122"/>
                              <a:cs typeface="Times New Roman" panose="02020603050405020304" pitchFamily="18" charset="0"/>
                            </a:rPr>
                            <a:t>0</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&lt;</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or</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i="1" kern="100" dirty="0">
                              <a:effectLst/>
                              <a:latin typeface="Times New Roman" panose="02020603050405020304" pitchFamily="18" charset="0"/>
                              <a:ea typeface="宋体" panose="02010600030101010101" pitchFamily="2" charset="-122"/>
                              <a:cs typeface="Times New Roman" panose="02020603050405020304" pitchFamily="18" charset="0"/>
                            </a:rPr>
                            <a:t>iter</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&lt;</a:t>
                          </a:r>
                          <a:r>
                            <a:rPr lang="en-US" sz="1400" b="1" i="1" kern="100" dirty="0">
                              <a:effectLst/>
                              <a:latin typeface="Times New Roman" panose="02020603050405020304" pitchFamily="18" charset="0"/>
                              <a:ea typeface="宋体" panose="02010600030101010101" pitchFamily="2" charset="-122"/>
                              <a:cs typeface="Times New Roman" panose="02020603050405020304" pitchFamily="18" charset="0"/>
                            </a:rPr>
                            <a:t>maxIter</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do</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353767535"/>
                      </a:ext>
                    </a:extLst>
                  </a:tr>
                  <a:tr h="266700">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6: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候选模型作为初始迭代位置</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119058341"/>
                      </a:ext>
                    </a:extLst>
                  </a:tr>
                  <a:tr h="266700">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7: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计算候选模型核颜色直方图</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084921155"/>
                      </a:ext>
                    </a:extLst>
                  </a:tr>
                  <a:tr h="339154">
                    <a:tc>
                      <a:txBody>
                        <a:bodyPr/>
                        <a:lstStyle/>
                        <a:p>
                          <a:endParaRPr lang="zh-CN"/>
                        </a:p>
                      </a:txBody>
                      <a:tcPr marL="68580" marR="68580" marT="0" marB="0" anchor="ctr">
                        <a:lnL>
                          <a:noFill/>
                        </a:lnL>
                        <a:lnR>
                          <a:noFill/>
                        </a:lnR>
                        <a:lnT>
                          <a:noFill/>
                        </a:lnT>
                        <a:lnB>
                          <a:noFill/>
                        </a:lnB>
                        <a:blipFill>
                          <a:blip r:embed="rId5"/>
                          <a:stretch>
                            <a:fillRect t="-867857" r="-124" b="-416071"/>
                          </a:stretch>
                        </a:blipFill>
                      </a:tcPr>
                    </a:tc>
                    <a:extLst>
                      <a:ext uri="{0D108BD9-81ED-4DB2-BD59-A6C34878D82A}">
                        <a16:rowId xmlns:a16="http://schemas.microsoft.com/office/drawing/2014/main" val="3485856222"/>
                      </a:ext>
                    </a:extLst>
                  </a:tr>
                  <a:tr h="266700">
                    <a:tc>
                      <a:txBody>
                        <a:bodyPr/>
                        <a:lstStyle/>
                        <a:p>
                          <a:pPr algn="just">
                            <a:lnSpc>
                              <a:spcPct val="125000"/>
                            </a:lnSpc>
                            <a:spcAft>
                              <a:spcPts val="0"/>
                            </a:spcAft>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9: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计算下一迭代位置的</a:t>
                          </a:r>
                          <a:r>
                            <a:rPr lang="zh-CN" sz="1400" kern="10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Mean Shift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向量</a:t>
                          </a:r>
                          <a:r>
                            <a:rPr lang="zh-CN" sz="1400" kern="10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i="1" kern="100">
                              <a:effectLst/>
                              <a:latin typeface="Calibri" panose="020F0502020204030204" pitchFamily="34" charset="0"/>
                              <a:ea typeface="Times New Roman" panose="02020603050405020304" pitchFamily="18" charset="0"/>
                              <a:cs typeface="Times New Roman" panose="02020603050405020304" pitchFamily="18" charset="0"/>
                            </a:rPr>
                            <a:t>y</a:t>
                          </a:r>
                          <a:r>
                            <a:rPr lang="en-US" sz="1400" b="1" kern="100" baseline="-25000">
                              <a:effectLst/>
                              <a:latin typeface="Calibri" panose="020F0502020204030204" pitchFamily="34" charset="0"/>
                              <a:ea typeface="Times New Roman" panose="02020603050405020304" pitchFamily="18" charset="0"/>
                              <a:cs typeface="Times New Roman" panose="02020603050405020304" pitchFamily="18" charset="0"/>
                            </a:rPr>
                            <a:t>1</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与</a:t>
                          </a:r>
                          <a:r>
                            <a:rPr lang="zh-CN" sz="1400" kern="100">
                              <a:effectLst/>
                              <a:latin typeface="Calibri" panose="020F0502020204030204" pitchFamily="34" charset="0"/>
                              <a:ea typeface="Times New Roman" panose="02020603050405020304" pitchFamily="18" charset="0"/>
                              <a:cs typeface="Times New Roman" panose="02020603050405020304" pitchFamily="18" charset="0"/>
                            </a:rPr>
                            <a:t> </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核窗宽</a:t>
                          </a:r>
                          <a:r>
                            <a:rPr lang="zh-CN" sz="1400" b="1" kern="100">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1" i="1" kern="100">
                              <a:effectLst/>
                              <a:latin typeface="Calibri" panose="020F0502020204030204" pitchFamily="34" charset="0"/>
                              <a:ea typeface="Times New Roman" panose="02020603050405020304" pitchFamily="18" charset="0"/>
                              <a:cs typeface="Times New Roman" panose="02020603050405020304" pitchFamily="18" charset="0"/>
                            </a:rPr>
                            <a:t>h</a:t>
                          </a:r>
                          <a:r>
                            <a:rPr lang="en-US" sz="1400" b="1" kern="100" baseline="-25000">
                              <a:effectLst/>
                              <a:latin typeface="Calibri" panose="020F0502020204030204" pitchFamily="34" charset="0"/>
                              <a:ea typeface="Times New Roman" panose="02020603050405020304" pitchFamily="18" charset="0"/>
                              <a:cs typeface="Times New Roman" panose="02020603050405020304" pitchFamily="18" charset="0"/>
                            </a:rPr>
                            <a:t>1</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623720798"/>
                      </a:ext>
                    </a:extLst>
                  </a:tr>
                  <a:tr h="266700">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10:    </a:t>
                          </a:r>
                          <a:r>
                            <a:rPr 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end while</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150024837"/>
                      </a:ext>
                    </a:extLst>
                  </a:tr>
                  <a:tr h="266700">
                    <a:tc>
                      <a:txBody>
                        <a:bodyPr/>
                        <a:lstStyle/>
                        <a:p>
                          <a:pPr algn="just">
                            <a:lnSpc>
                              <a:spcPct val="125000"/>
                            </a:lnSpc>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11:    </a:t>
                          </a:r>
                          <a:r>
                            <a:rPr lang="zh-CN" sz="1400" kern="100" dirty="0">
                              <a:effectLst/>
                              <a:latin typeface="Times New Roman" panose="02020603050405020304" pitchFamily="18" charset="0"/>
                              <a:ea typeface="宋体" panose="02010600030101010101" pitchFamily="2" charset="-122"/>
                              <a:cs typeface="Times New Roman" panose="02020603050405020304" pitchFamily="18" charset="0"/>
                            </a:rPr>
                            <a:t>卡尔曼滤波器参数更新</a:t>
                          </a: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874483258"/>
                      </a:ext>
                    </a:extLst>
                  </a:tr>
                  <a:tr h="533400">
                    <a:tc>
                      <a:txBody>
                        <a:bodyPr/>
                        <a:lstStyle/>
                        <a:p>
                          <a:endParaRPr lang="zh-CN"/>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blipFill>
                          <a:blip r:embed="rId5"/>
                          <a:stretch>
                            <a:fillRect t="-764773" r="-124" b="-15909"/>
                          </a:stretch>
                        </a:blipFill>
                      </a:tcPr>
                    </a:tc>
                    <a:extLst>
                      <a:ext uri="{0D108BD9-81ED-4DB2-BD59-A6C34878D82A}">
                        <a16:rowId xmlns:a16="http://schemas.microsoft.com/office/drawing/2014/main" val="1374890488"/>
                      </a:ext>
                    </a:extLst>
                  </a:tr>
                </a:tbl>
              </a:graphicData>
            </a:graphic>
          </p:graphicFrame>
        </mc:Fallback>
      </mc:AlternateContent>
    </p:spTree>
    <p:extLst>
      <p:ext uri="{BB962C8B-B14F-4D97-AF65-F5344CB8AC3E}">
        <p14:creationId xmlns:p14="http://schemas.microsoft.com/office/powerpoint/2010/main" val="39263385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352" y="73185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2.2  </a:t>
            </a:r>
            <a:r>
              <a:rPr lang="zh-CN" altLang="en-US" sz="2000" b="1" dirty="0">
                <a:latin typeface="微软雅黑" panose="020B0503020204020204" pitchFamily="34" charset="-122"/>
                <a:ea typeface="微软雅黑" panose="020B0503020204020204" pitchFamily="34" charset="-122"/>
              </a:rPr>
              <a:t>光斑</a:t>
            </a:r>
            <a:r>
              <a:rPr lang="zh-CN" altLang="en-US" sz="2000" b="1" dirty="0" smtClean="0">
                <a:latin typeface="微软雅黑" panose="020B0503020204020204" pitchFamily="34" charset="-122"/>
                <a:ea typeface="微软雅黑" panose="020B0503020204020204" pitchFamily="34" charset="-122"/>
              </a:rPr>
              <a:t>目标</a:t>
            </a:r>
            <a:r>
              <a:rPr lang="zh-CN" altLang="en-US" sz="2000" b="1" dirty="0">
                <a:latin typeface="微软雅黑" panose="020B0503020204020204" pitchFamily="34" charset="-122"/>
                <a:ea typeface="微软雅黑" panose="020B0503020204020204" pitchFamily="34" charset="-122"/>
              </a:rPr>
              <a:t>跟踪</a:t>
            </a:r>
            <a:r>
              <a:rPr lang="zh-CN" altLang="en-US" sz="2000" b="1" dirty="0" smtClean="0">
                <a:latin typeface="微软雅黑" panose="020B0503020204020204" pitchFamily="34" charset="-122"/>
                <a:ea typeface="微软雅黑" panose="020B0503020204020204" pitchFamily="34" charset="-122"/>
              </a:rPr>
              <a:t>算法</a:t>
            </a:r>
            <a:r>
              <a:rPr lang="zh-CN" altLang="en-US" sz="2000" b="1" dirty="0">
                <a:latin typeface="微软雅黑" panose="020B0503020204020204" pitchFamily="34" charset="-122"/>
                <a:ea typeface="微软雅黑" panose="020B0503020204020204" pitchFamily="34" charset="-122"/>
              </a:rPr>
              <a:t>研究</a:t>
            </a:r>
          </a:p>
        </p:txBody>
      </p:sp>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5"/>
          <a:srcRect l="25600" r="25579"/>
          <a:stretch/>
        </p:blipFill>
        <p:spPr>
          <a:xfrm>
            <a:off x="2834598" y="1144889"/>
            <a:ext cx="3673110" cy="2396038"/>
          </a:xfrm>
          <a:prstGeom prst="rect">
            <a:avLst/>
          </a:prstGeom>
        </p:spPr>
      </p:pic>
      <p:sp>
        <p:nvSpPr>
          <p:cNvPr id="7" name="矩形 6"/>
          <p:cNvSpPr/>
          <p:nvPr/>
        </p:nvSpPr>
        <p:spPr>
          <a:xfrm>
            <a:off x="2916130" y="3485198"/>
            <a:ext cx="3613490" cy="307777"/>
          </a:xfrm>
          <a:prstGeom prst="rect">
            <a:avLst/>
          </a:prstGeom>
        </p:spPr>
        <p:txBody>
          <a:bodyPr wrap="none">
            <a:spAutoFit/>
          </a:bodyPr>
          <a:lstStyle/>
          <a:p>
            <a:r>
              <a:rPr lang="zh-CN" altLang="en-US" sz="1400" kern="100" dirty="0" smtClean="0">
                <a:latin typeface="华文仿宋" panose="02010600040101010101" pitchFamily="2" charset="-122"/>
                <a:ea typeface="华文仿宋" panose="02010600040101010101" pitchFamily="2" charset="-122"/>
                <a:cs typeface="Times New Roman" panose="02020603050405020304" pitchFamily="18" charset="0"/>
              </a:rPr>
              <a:t>图</a:t>
            </a:r>
            <a:r>
              <a:rPr lang="en-US" altLang="zh-CN" sz="1400" kern="100" dirty="0" smtClean="0">
                <a:latin typeface="华文仿宋" panose="02010600040101010101" pitchFamily="2" charset="-122"/>
                <a:ea typeface="华文仿宋" panose="02010600040101010101" pitchFamily="2" charset="-122"/>
                <a:cs typeface="Times New Roman" panose="02020603050405020304" pitchFamily="18" charset="0"/>
              </a:rPr>
              <a:t>2.22  ASMS</a:t>
            </a:r>
            <a:r>
              <a:rPr lang="en-US" altLang="zh-CN" sz="1400" kern="100" dirty="0">
                <a:latin typeface="华文仿宋" panose="02010600040101010101" pitchFamily="2" charset="-122"/>
                <a:ea typeface="华文仿宋" panose="02010600040101010101" pitchFamily="2" charset="-122"/>
                <a:cs typeface="Times New Roman" panose="02020603050405020304" pitchFamily="18" charset="0"/>
              </a:rPr>
              <a:t>(</a:t>
            </a:r>
            <a:r>
              <a:rPr lang="zh-CN" altLang="zh-CN" sz="1400" kern="100" dirty="0">
                <a:latin typeface="华文仿宋" panose="02010600040101010101" pitchFamily="2" charset="-122"/>
                <a:ea typeface="华文仿宋" panose="02010600040101010101" pitchFamily="2" charset="-122"/>
                <a:cs typeface="Times New Roman" panose="02020603050405020304" pitchFamily="18" charset="0"/>
              </a:rPr>
              <a:t>上</a:t>
            </a:r>
            <a:r>
              <a:rPr lang="en-US" altLang="zh-CN" sz="1400" kern="100" dirty="0">
                <a:latin typeface="华文仿宋" panose="02010600040101010101" pitchFamily="2" charset="-122"/>
                <a:ea typeface="华文仿宋" panose="02010600040101010101" pitchFamily="2" charset="-122"/>
                <a:cs typeface="Times New Roman" panose="02020603050405020304" pitchFamily="18" charset="0"/>
              </a:rPr>
              <a:t>)</a:t>
            </a:r>
            <a:r>
              <a:rPr lang="zh-CN" altLang="zh-CN" sz="1400" kern="100" dirty="0">
                <a:latin typeface="华文仿宋" panose="02010600040101010101" pitchFamily="2" charset="-122"/>
                <a:ea typeface="华文仿宋" panose="02010600040101010101" pitchFamily="2" charset="-122"/>
                <a:cs typeface="Times New Roman" panose="02020603050405020304" pitchFamily="18" charset="0"/>
              </a:rPr>
              <a:t>与</a:t>
            </a:r>
            <a:r>
              <a:rPr lang="en-US" altLang="zh-CN" sz="1400" kern="100" dirty="0">
                <a:latin typeface="华文仿宋" panose="02010600040101010101" pitchFamily="2" charset="-122"/>
                <a:ea typeface="华文仿宋" panose="02010600040101010101" pitchFamily="2" charset="-122"/>
                <a:cs typeface="Times New Roman" panose="02020603050405020304" pitchFamily="18" charset="0"/>
              </a:rPr>
              <a:t>MASMS(</a:t>
            </a:r>
            <a:r>
              <a:rPr lang="zh-CN" altLang="zh-CN" sz="1400" kern="100" dirty="0">
                <a:latin typeface="华文仿宋" panose="02010600040101010101" pitchFamily="2" charset="-122"/>
                <a:ea typeface="华文仿宋" panose="02010600040101010101" pitchFamily="2" charset="-122"/>
                <a:cs typeface="Times New Roman" panose="02020603050405020304" pitchFamily="18" charset="0"/>
              </a:rPr>
              <a:t>下</a:t>
            </a:r>
            <a:r>
              <a:rPr lang="en-US" altLang="zh-CN" sz="1400" kern="100" dirty="0">
                <a:latin typeface="华文仿宋" panose="02010600040101010101" pitchFamily="2" charset="-122"/>
                <a:ea typeface="华文仿宋" panose="02010600040101010101" pitchFamily="2" charset="-122"/>
                <a:cs typeface="Times New Roman" panose="02020603050405020304" pitchFamily="18" charset="0"/>
              </a:rPr>
              <a:t>)</a:t>
            </a:r>
            <a:r>
              <a:rPr lang="zh-CN" altLang="zh-CN" sz="1400" kern="100" dirty="0">
                <a:latin typeface="华文仿宋" panose="02010600040101010101" pitchFamily="2" charset="-122"/>
                <a:ea typeface="华文仿宋" panose="02010600040101010101" pitchFamily="2" charset="-122"/>
                <a:cs typeface="Times New Roman" panose="02020603050405020304" pitchFamily="18" charset="0"/>
              </a:rPr>
              <a:t>跟踪效果对比</a:t>
            </a:r>
            <a:endParaRPr lang="zh-CN" altLang="en-US" sz="1400" dirty="0">
              <a:latin typeface="华文仿宋" panose="02010600040101010101" pitchFamily="2" charset="-122"/>
              <a:ea typeface="华文仿宋" panose="02010600040101010101" pitchFamily="2" charset="-122"/>
              <a:cs typeface="Times New Roman" panose="02020603050405020304" pitchFamily="18" charset="0"/>
            </a:endParaRPr>
          </a:p>
        </p:txBody>
      </p:sp>
      <p:sp>
        <p:nvSpPr>
          <p:cNvPr id="8" name="矩形 7"/>
          <p:cNvSpPr/>
          <p:nvPr/>
        </p:nvSpPr>
        <p:spPr>
          <a:xfrm>
            <a:off x="345444" y="3792325"/>
            <a:ext cx="2723823"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目标跟踪算法的性能比较</a:t>
            </a:r>
            <a:endParaRPr lang="zh-CN" altLang="en-US" b="1" dirty="0">
              <a:latin typeface="微软雅黑" panose="020B0503020204020204" pitchFamily="34" charset="-122"/>
              <a:ea typeface="微软雅黑" panose="020B0503020204020204" pitchFamily="34" charset="-122"/>
            </a:endParaRPr>
          </a:p>
        </p:txBody>
      </p:sp>
      <p:sp>
        <p:nvSpPr>
          <p:cNvPr id="9" name="矩形 8"/>
          <p:cNvSpPr/>
          <p:nvPr/>
        </p:nvSpPr>
        <p:spPr>
          <a:xfrm>
            <a:off x="483641" y="4149532"/>
            <a:ext cx="2145139" cy="338554"/>
          </a:xfrm>
          <a:prstGeom prst="rect">
            <a:avLst/>
          </a:prstGeom>
        </p:spPr>
        <p:txBody>
          <a:bodyPr wrap="none">
            <a:spAutoFit/>
          </a:bodyPr>
          <a:lstStyle/>
          <a:p>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1. </a:t>
            </a:r>
            <a:r>
              <a:rPr lang="zh-CN" altLang="zh-CN" sz="160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中心</a:t>
            </a:r>
            <a:r>
              <a:rPr lang="zh-CN" altLang="zh-CN" sz="16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位置误差</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(CLE)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p:cNvSpPr/>
          <p:nvPr/>
        </p:nvSpPr>
        <p:spPr>
          <a:xfrm>
            <a:off x="483641" y="4443976"/>
            <a:ext cx="4085230" cy="707886"/>
          </a:xfrm>
          <a:prstGeom prst="rect">
            <a:avLst/>
          </a:prstGeom>
        </p:spPr>
        <p:txBody>
          <a:bodyPr wrap="square">
            <a:spAutoFit/>
          </a:bodyPr>
          <a:lstStyle/>
          <a:p>
            <a:pPr>
              <a:lnSpc>
                <a:spcPct val="125000"/>
              </a:lnSpc>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zh-CN" sz="16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准确率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通过计算距离误差小于给定阈值时视频帧所占的</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百分比确定</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410442334"/>
              </p:ext>
            </p:extLst>
          </p:nvPr>
        </p:nvGraphicFramePr>
        <p:xfrm>
          <a:off x="5076477" y="4452280"/>
          <a:ext cx="2848186" cy="724323"/>
        </p:xfrm>
        <a:graphic>
          <a:graphicData uri="http://schemas.openxmlformats.org/presentationml/2006/ole">
            <mc:AlternateContent xmlns:mc="http://schemas.openxmlformats.org/markup-compatibility/2006">
              <mc:Choice xmlns:v="urn:schemas-microsoft-com:vml" Requires="v">
                <p:oleObj spid="_x0000_s39153" name="Equation" r:id="rId6" imgW="2565400" imgH="660400" progId="Equation.DSMT4">
                  <p:embed/>
                </p:oleObj>
              </mc:Choice>
              <mc:Fallback>
                <p:oleObj name="Equation" r:id="rId6" imgW="2565400" imgH="6604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477" y="4452280"/>
                        <a:ext cx="2848186" cy="724323"/>
                      </a:xfrm>
                      <a:prstGeom prst="rect">
                        <a:avLst/>
                      </a:prstGeom>
                      <a:noFill/>
                    </p:spPr>
                  </p:pic>
                </p:oleObj>
              </mc:Fallback>
            </mc:AlternateContent>
          </a:graphicData>
        </a:graphic>
      </p:graphicFrame>
      <p:sp>
        <p:nvSpPr>
          <p:cNvPr id="21" name="矩形 20"/>
          <p:cNvSpPr/>
          <p:nvPr/>
        </p:nvSpPr>
        <p:spPr>
          <a:xfrm>
            <a:off x="504030" y="5114962"/>
            <a:ext cx="4005365" cy="707886"/>
          </a:xfrm>
          <a:prstGeom prst="rect">
            <a:avLst/>
          </a:prstGeom>
        </p:spPr>
        <p:txBody>
          <a:bodyPr wrap="square">
            <a:spAutoFit/>
          </a:bodyPr>
          <a:lstStyle/>
          <a:p>
            <a:pPr>
              <a:lnSpc>
                <a:spcPct val="125000"/>
              </a:lnSpc>
            </a:pP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3. </a:t>
            </a:r>
            <a:r>
              <a:rPr lang="zh-CN" altLang="zh-CN" sz="160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成功率</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设定每</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帧一组，若重叠率</a:t>
            </a:r>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大于</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阈值</a:t>
            </a:r>
            <a:r>
              <a:rPr lang="en-US" altLang="zh-CN" sz="1600" i="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1600" baseline="-25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，判定为成功，否则为失败。</a:t>
            </a:r>
          </a:p>
        </p:txBody>
      </p:sp>
      <p:graphicFrame>
        <p:nvGraphicFramePr>
          <p:cNvPr id="23" name="对象 22"/>
          <p:cNvGraphicFramePr>
            <a:graphicFrameLocks noChangeAspect="1"/>
          </p:cNvGraphicFramePr>
          <p:nvPr>
            <p:extLst>
              <p:ext uri="{D42A27DB-BD31-4B8C-83A1-F6EECF244321}">
                <p14:modId xmlns:p14="http://schemas.microsoft.com/office/powerpoint/2010/main" val="16223325"/>
              </p:ext>
            </p:extLst>
          </p:nvPr>
        </p:nvGraphicFramePr>
        <p:xfrm>
          <a:off x="5117478" y="5189527"/>
          <a:ext cx="1066714" cy="558755"/>
        </p:xfrm>
        <a:graphic>
          <a:graphicData uri="http://schemas.openxmlformats.org/presentationml/2006/ole">
            <mc:AlternateContent xmlns:mc="http://schemas.openxmlformats.org/markup-compatibility/2006">
              <mc:Choice xmlns:v="urn:schemas-microsoft-com:vml" Requires="v">
                <p:oleObj spid="_x0000_s39154" name="Equation" r:id="rId8" imgW="710891" imgH="469696" progId="Equation.DSMT4">
                  <p:embed/>
                </p:oleObj>
              </mc:Choice>
              <mc:Fallback>
                <p:oleObj name="Equation" r:id="rId8" imgW="710891" imgH="469696"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7478" y="5189527"/>
                        <a:ext cx="1066714" cy="558755"/>
                      </a:xfrm>
                      <a:prstGeom prst="rect">
                        <a:avLst/>
                      </a:prstGeom>
                      <a:noFill/>
                    </p:spPr>
                  </p:pic>
                </p:oleObj>
              </mc:Fallback>
            </mc:AlternateContent>
          </a:graphicData>
        </a:graphic>
      </p:graphicFrame>
      <p:sp>
        <p:nvSpPr>
          <p:cNvPr id="24" name="矩形 23"/>
          <p:cNvSpPr/>
          <p:nvPr/>
        </p:nvSpPr>
        <p:spPr>
          <a:xfrm>
            <a:off x="6345950" y="5196888"/>
            <a:ext cx="1571264" cy="523220"/>
          </a:xfrm>
          <a:prstGeom prst="rect">
            <a:avLst/>
          </a:prstGeom>
        </p:spPr>
        <p:txBody>
          <a:bodyPr wrap="none">
            <a:spAutoFit/>
          </a:bodyPr>
          <a:lstStyle/>
          <a:p>
            <a:r>
              <a:rPr lang="en-US" altLang="zh-CN" sz="1400" i="1" dirty="0" err="1" smtClean="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400" i="1" baseline="-25000" dirty="0" err="1" smtClean="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目标</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跟踪</a:t>
            </a:r>
            <a:r>
              <a:rPr lang="zh-CN"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框</a:t>
            </a:r>
            <a:endParaRPr lang="en-US" altLang="zh-CN" sz="1400"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400" i="1" dirty="0" smtClean="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1400" i="1" baseline="-25000" dirty="0" smtClean="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真实</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的目标</a:t>
            </a:r>
            <a:r>
              <a:rPr lang="zh-CN" altLang="zh-CN" sz="1400" dirty="0" smtClean="0">
                <a:latin typeface="Times New Roman" panose="02020603050405020304" pitchFamily="18" charset="0"/>
                <a:ea typeface="微软雅黑" panose="020B0503020204020204" pitchFamily="34" charset="-122"/>
                <a:cs typeface="Times New Roman" panose="02020603050405020304" pitchFamily="18" charset="0"/>
              </a:rPr>
              <a:t>框</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 32"/>
          <p:cNvSpPr/>
          <p:nvPr/>
        </p:nvSpPr>
        <p:spPr>
          <a:xfrm>
            <a:off x="521495" y="5772314"/>
            <a:ext cx="4149658" cy="338554"/>
          </a:xfrm>
          <a:prstGeom prst="rect">
            <a:avLst/>
          </a:prstGeom>
        </p:spPr>
        <p:txBody>
          <a:bodyPr wrap="square">
            <a:spAutoFit/>
          </a:bodyPr>
          <a:lstStyle/>
          <a:p>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160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帧率</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每秒处理</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的视频帧数，</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单位</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FPS</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2106491" y="6144489"/>
            <a:ext cx="4509395" cy="400110"/>
          </a:xfrm>
          <a:prstGeom prst="rect">
            <a:avLst/>
          </a:prstGeom>
        </p:spPr>
        <p:txBody>
          <a:bodyPr wrap="square">
            <a:spAutoFit/>
          </a:bodyPr>
          <a:lstStyle/>
          <a:p>
            <a:pPr>
              <a:lnSpc>
                <a:spcPct val="125000"/>
              </a:lnSpc>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在多种背景光环境下测试</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多张视频帧图像</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圆角矩形 24"/>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6" name="文本框 25"/>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23</a:t>
            </a:r>
            <a:endParaRPr lang="zh-CN" altLang="en-US" sz="1350" dirty="0">
              <a:latin typeface="+mn-lt"/>
              <a:ea typeface="+mn-ea"/>
              <a:cs typeface="+mn-cs"/>
            </a:endParaRPr>
          </a:p>
        </p:txBody>
      </p:sp>
    </p:spTree>
    <p:extLst>
      <p:ext uri="{BB962C8B-B14F-4D97-AF65-F5344CB8AC3E}">
        <p14:creationId xmlns:p14="http://schemas.microsoft.com/office/powerpoint/2010/main" val="25491731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38352" y="731855"/>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2.2  </a:t>
            </a:r>
            <a:r>
              <a:rPr lang="zh-CN" altLang="en-US" sz="2000" b="1" dirty="0">
                <a:latin typeface="微软雅黑" panose="020B0503020204020204" pitchFamily="34" charset="-122"/>
                <a:ea typeface="微软雅黑" panose="020B0503020204020204" pitchFamily="34" charset="-122"/>
              </a:rPr>
              <a:t>光斑</a:t>
            </a:r>
            <a:r>
              <a:rPr lang="zh-CN" altLang="en-US" sz="2000" b="1" dirty="0" smtClean="0">
                <a:latin typeface="微软雅黑" panose="020B0503020204020204" pitchFamily="34" charset="-122"/>
                <a:ea typeface="微软雅黑" panose="020B0503020204020204" pitchFamily="34" charset="-122"/>
              </a:rPr>
              <a:t>目标</a:t>
            </a:r>
            <a:r>
              <a:rPr lang="zh-CN" altLang="en-US" sz="2000" b="1" dirty="0">
                <a:latin typeface="微软雅黑" panose="020B0503020204020204" pitchFamily="34" charset="-122"/>
                <a:ea typeface="微软雅黑" panose="020B0503020204020204" pitchFamily="34" charset="-122"/>
              </a:rPr>
              <a:t>跟踪</a:t>
            </a:r>
            <a:r>
              <a:rPr lang="zh-CN" altLang="en-US" sz="2000" b="1" dirty="0" smtClean="0">
                <a:latin typeface="微软雅黑" panose="020B0503020204020204" pitchFamily="34" charset="-122"/>
                <a:ea typeface="微软雅黑" panose="020B0503020204020204" pitchFamily="34" charset="-122"/>
              </a:rPr>
              <a:t>算法</a:t>
            </a:r>
            <a:r>
              <a:rPr lang="zh-CN" altLang="en-US" sz="2000" b="1" dirty="0">
                <a:latin typeface="微软雅黑" panose="020B0503020204020204" pitchFamily="34" charset="-122"/>
                <a:ea typeface="微软雅黑" panose="020B0503020204020204" pitchFamily="34" charset="-122"/>
              </a:rPr>
              <a:t>研究</a:t>
            </a:r>
          </a:p>
        </p:txBody>
      </p:sp>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p:nvPr/>
        </p:nvPicPr>
        <p:blipFill rotWithShape="1">
          <a:blip r:embed="rId4">
            <a:extLst>
              <a:ext uri="{28A0092B-C50C-407E-A947-70E740481C1C}">
                <a14:useLocalDpi xmlns:a14="http://schemas.microsoft.com/office/drawing/2010/main" val="0"/>
              </a:ext>
            </a:extLst>
          </a:blip>
          <a:srcRect l="3235" t="5708" r="6701"/>
          <a:stretch/>
        </p:blipFill>
        <p:spPr bwMode="auto">
          <a:xfrm>
            <a:off x="4962996" y="1056883"/>
            <a:ext cx="3455009" cy="2452966"/>
          </a:xfrm>
          <a:prstGeom prst="rect">
            <a:avLst/>
          </a:prstGeom>
          <a:noFill/>
          <a:ln>
            <a:noFill/>
          </a:ln>
          <a:extLst>
            <a:ext uri="{53640926-AAD7-44D8-BBD7-CCE9431645EC}">
              <a14:shadowObscured xmlns:a14="http://schemas.microsoft.com/office/drawing/2010/main"/>
            </a:ext>
          </a:extLst>
        </p:spPr>
      </p:pic>
      <p:pic>
        <p:nvPicPr>
          <p:cNvPr id="20" name="图片 19" descr="C:\Users\zhengzuxiang\AppData\Local\Microsoft\Windows\INetCache\Content.Word\fps.emf"/>
          <p:cNvPicPr/>
          <p:nvPr/>
        </p:nvPicPr>
        <p:blipFill>
          <a:blip r:embed="rId5" cstate="print">
            <a:extLst>
              <a:ext uri="{28A0092B-C50C-407E-A947-70E740481C1C}">
                <a14:useLocalDpi xmlns:a14="http://schemas.microsoft.com/office/drawing/2010/main" val="0"/>
              </a:ext>
            </a:extLst>
          </a:blip>
          <a:srcRect l="5324" t="12151" r="10413" b="7872"/>
          <a:stretch>
            <a:fillRect/>
          </a:stretch>
        </p:blipFill>
        <p:spPr bwMode="auto">
          <a:xfrm>
            <a:off x="923324" y="1194929"/>
            <a:ext cx="3180463" cy="2231183"/>
          </a:xfrm>
          <a:prstGeom prst="rect">
            <a:avLst/>
          </a:prstGeom>
          <a:noFill/>
          <a:ln>
            <a:noFill/>
          </a:ln>
        </p:spPr>
      </p:pic>
      <p:pic>
        <p:nvPicPr>
          <p:cNvPr id="21" name="图片 20" descr="C:\Users\zhengzuxiang\AppData\Local\Microsoft\Windows\INetCache\Content.Word\precisions.emf"/>
          <p:cNvPicPr/>
          <p:nvPr/>
        </p:nvPicPr>
        <p:blipFill>
          <a:blip r:embed="rId6" cstate="print">
            <a:extLst>
              <a:ext uri="{28A0092B-C50C-407E-A947-70E740481C1C}">
                <a14:useLocalDpi xmlns:a14="http://schemas.microsoft.com/office/drawing/2010/main" val="0"/>
              </a:ext>
            </a:extLst>
          </a:blip>
          <a:srcRect l="3018" t="7704" r="2756" b="3210"/>
          <a:stretch>
            <a:fillRect/>
          </a:stretch>
        </p:blipFill>
        <p:spPr bwMode="auto">
          <a:xfrm>
            <a:off x="923596" y="3987957"/>
            <a:ext cx="3030859" cy="2318844"/>
          </a:xfrm>
          <a:prstGeom prst="rect">
            <a:avLst/>
          </a:prstGeom>
          <a:noFill/>
          <a:ln>
            <a:noFill/>
          </a:ln>
        </p:spPr>
      </p:pic>
      <p:pic>
        <p:nvPicPr>
          <p:cNvPr id="22" name="图片 21" descr="C:\Users\zhengzuxiang\AppData\Local\Microsoft\Windows\INetCache\Content.Word\successplot.emf"/>
          <p:cNvPicPr/>
          <p:nvPr/>
        </p:nvPicPr>
        <p:blipFill>
          <a:blip r:embed="rId7" cstate="print">
            <a:extLst>
              <a:ext uri="{28A0092B-C50C-407E-A947-70E740481C1C}">
                <a14:useLocalDpi xmlns:a14="http://schemas.microsoft.com/office/drawing/2010/main" val="0"/>
              </a:ext>
            </a:extLst>
          </a:blip>
          <a:srcRect l="4216" t="6441" r="11154" b="13913"/>
          <a:stretch>
            <a:fillRect/>
          </a:stretch>
        </p:blipFill>
        <p:spPr bwMode="auto">
          <a:xfrm>
            <a:off x="5071169" y="3936885"/>
            <a:ext cx="3114363" cy="2318844"/>
          </a:xfrm>
          <a:prstGeom prst="rect">
            <a:avLst/>
          </a:prstGeom>
          <a:noFill/>
          <a:ln>
            <a:noFill/>
          </a:ln>
        </p:spPr>
      </p:pic>
      <p:sp>
        <p:nvSpPr>
          <p:cNvPr id="3" name="矩形 2"/>
          <p:cNvSpPr/>
          <p:nvPr/>
        </p:nvSpPr>
        <p:spPr>
          <a:xfrm>
            <a:off x="5118440" y="3450611"/>
            <a:ext cx="3488335" cy="523220"/>
          </a:xfrm>
          <a:prstGeom prst="rect">
            <a:avLst/>
          </a:prstGeom>
        </p:spPr>
        <p:txBody>
          <a:bodyPr wrap="square">
            <a:spAutoFit/>
          </a:bodyPr>
          <a:lstStyle/>
          <a:p>
            <a:pPr algn="ctr"/>
            <a:r>
              <a:rPr lang="zh-CN" altLang="en-US" sz="1400" dirty="0" smtClean="0">
                <a:latin typeface="华文仿宋" panose="02010600040101010101" pitchFamily="2" charset="-122"/>
                <a:ea typeface="华文仿宋" panose="02010600040101010101" pitchFamily="2" charset="-122"/>
              </a:rPr>
              <a:t>图</a:t>
            </a:r>
            <a:r>
              <a:rPr lang="en-US" altLang="zh-CN" sz="1400" dirty="0" smtClean="0">
                <a:latin typeface="华文仿宋" panose="02010600040101010101" pitchFamily="2" charset="-122"/>
                <a:ea typeface="华文仿宋" panose="02010600040101010101" pitchFamily="2" charset="-122"/>
              </a:rPr>
              <a:t>2.24  </a:t>
            </a:r>
            <a:r>
              <a:rPr lang="zh-CN" altLang="en-US" sz="1400" dirty="0" smtClean="0">
                <a:latin typeface="华文仿宋" panose="02010600040101010101" pitchFamily="2" charset="-122"/>
                <a:ea typeface="华文仿宋" panose="02010600040101010101" pitchFamily="2" charset="-122"/>
              </a:rPr>
              <a:t>不同</a:t>
            </a:r>
            <a:r>
              <a:rPr lang="zh-CN" altLang="en-US" sz="1400" dirty="0">
                <a:latin typeface="华文仿宋" panose="02010600040101010101" pitchFamily="2" charset="-122"/>
                <a:ea typeface="华文仿宋" panose="02010600040101010101" pitchFamily="2" charset="-122"/>
              </a:rPr>
              <a:t>算法的中心位置误差</a:t>
            </a:r>
            <a:r>
              <a:rPr lang="en-US" altLang="zh-CN" sz="1400" dirty="0" smtClean="0">
                <a:latin typeface="华文仿宋" panose="02010600040101010101" pitchFamily="2" charset="-122"/>
                <a:ea typeface="华文仿宋" panose="02010600040101010101" pitchFamily="2" charset="-122"/>
              </a:rPr>
              <a:t>(CLE)</a:t>
            </a:r>
            <a:r>
              <a:rPr lang="zh-CN" altLang="en-US" sz="1400" dirty="0" smtClean="0">
                <a:latin typeface="华文仿宋" panose="02010600040101010101" pitchFamily="2" charset="-122"/>
                <a:ea typeface="华文仿宋" panose="02010600040101010101" pitchFamily="2" charset="-122"/>
              </a:rPr>
              <a:t>随</a:t>
            </a:r>
            <a:r>
              <a:rPr lang="zh-CN" altLang="en-US" sz="1400" dirty="0">
                <a:latin typeface="华文仿宋" panose="02010600040101010101" pitchFamily="2" charset="-122"/>
                <a:ea typeface="华文仿宋" panose="02010600040101010101" pitchFamily="2" charset="-122"/>
              </a:rPr>
              <a:t>帧序号变化的比较</a:t>
            </a:r>
          </a:p>
        </p:txBody>
      </p:sp>
      <p:sp>
        <p:nvSpPr>
          <p:cNvPr id="4" name="矩形 3"/>
          <p:cNvSpPr/>
          <p:nvPr/>
        </p:nvSpPr>
        <p:spPr>
          <a:xfrm>
            <a:off x="1480149" y="3482547"/>
            <a:ext cx="2364750" cy="307777"/>
          </a:xfrm>
          <a:prstGeom prst="rect">
            <a:avLst/>
          </a:prstGeom>
        </p:spPr>
        <p:txBody>
          <a:bodyPr wrap="none">
            <a:spAutoFit/>
          </a:bodyPr>
          <a:lstStyle/>
          <a:p>
            <a:pPr algn="ctr"/>
            <a:r>
              <a:rPr lang="zh-CN" altLang="zh-CN" sz="1400" dirty="0" smtClean="0">
                <a:latin typeface="华文仿宋" panose="02010600040101010101" pitchFamily="2" charset="-122"/>
                <a:ea typeface="华文仿宋" panose="02010600040101010101" pitchFamily="2" charset="-122"/>
              </a:rPr>
              <a:t>图</a:t>
            </a:r>
            <a:r>
              <a:rPr lang="en-US" altLang="zh-CN" sz="1400" dirty="0" smtClean="0">
                <a:latin typeface="华文仿宋" panose="02010600040101010101" pitchFamily="2" charset="-122"/>
                <a:ea typeface="华文仿宋" panose="02010600040101010101" pitchFamily="2" charset="-122"/>
              </a:rPr>
              <a:t>2.23  </a:t>
            </a:r>
            <a:r>
              <a:rPr lang="zh-CN" altLang="zh-CN" sz="1400" dirty="0">
                <a:latin typeface="华文仿宋" panose="02010600040101010101" pitchFamily="2" charset="-122"/>
                <a:ea typeface="华文仿宋" panose="02010600040101010101" pitchFamily="2" charset="-122"/>
              </a:rPr>
              <a:t>不同算法帧率的比较</a:t>
            </a:r>
            <a:endParaRPr lang="zh-CN" altLang="en-US" sz="1400" dirty="0">
              <a:latin typeface="华文仿宋" panose="02010600040101010101" pitchFamily="2" charset="-122"/>
              <a:ea typeface="华文仿宋" panose="02010600040101010101" pitchFamily="2" charset="-122"/>
            </a:endParaRPr>
          </a:p>
        </p:txBody>
      </p:sp>
      <p:sp>
        <p:nvSpPr>
          <p:cNvPr id="6" name="矩形 5"/>
          <p:cNvSpPr/>
          <p:nvPr/>
        </p:nvSpPr>
        <p:spPr>
          <a:xfrm>
            <a:off x="752102" y="6178766"/>
            <a:ext cx="3708564" cy="630942"/>
          </a:xfrm>
          <a:prstGeom prst="rect">
            <a:avLst/>
          </a:prstGeom>
        </p:spPr>
        <p:txBody>
          <a:bodyPr wrap="square">
            <a:spAutoFit/>
          </a:bodyPr>
          <a:lstStyle/>
          <a:p>
            <a:pPr algn="ctr">
              <a:lnSpc>
                <a:spcPct val="125000"/>
              </a:lnSpc>
              <a:spcAft>
                <a:spcPts val="0"/>
              </a:spcAft>
            </a:pPr>
            <a:r>
              <a:rPr lang="zh-CN" altLang="zh-CN" sz="1400" dirty="0">
                <a:latin typeface="华文仿宋" panose="02010600040101010101" pitchFamily="2" charset="-122"/>
                <a:ea typeface="华文仿宋" panose="02010600040101010101" pitchFamily="2" charset="-122"/>
              </a:rPr>
              <a:t>图</a:t>
            </a:r>
            <a:r>
              <a:rPr lang="en-US" altLang="zh-CN" sz="1400" dirty="0" smtClean="0">
                <a:latin typeface="华文仿宋" panose="02010600040101010101" pitchFamily="2" charset="-122"/>
                <a:ea typeface="华文仿宋" panose="02010600040101010101" pitchFamily="2" charset="-122"/>
              </a:rPr>
              <a:t>2.25  </a:t>
            </a:r>
            <a:r>
              <a:rPr lang="zh-CN"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不同</a:t>
            </a:r>
            <a:r>
              <a:rPr lang="zh-CN" altLang="zh-CN" sz="1400" kern="100" dirty="0">
                <a:latin typeface="Times New Roman" panose="02020603050405020304" pitchFamily="18" charset="0"/>
                <a:ea typeface="华文仿宋" panose="02010600040101010101" pitchFamily="2" charset="-122"/>
                <a:cs typeface="Times New Roman" panose="02020603050405020304" pitchFamily="18" charset="0"/>
              </a:rPr>
              <a:t>算法的</a:t>
            </a:r>
            <a:r>
              <a:rPr lang="en-US" altLang="zh-CN" sz="1400" kern="100" dirty="0">
                <a:latin typeface="Times New Roman" panose="02020603050405020304" pitchFamily="18" charset="0"/>
                <a:ea typeface="华文仿宋" panose="02010600040101010101" pitchFamily="2" charset="-122"/>
                <a:cs typeface="Times New Roman" panose="02020603050405020304" pitchFamily="18" charset="0"/>
              </a:rPr>
              <a:t>CLE</a:t>
            </a:r>
            <a:r>
              <a:rPr lang="zh-CN" altLang="zh-CN" sz="1400" kern="100" dirty="0">
                <a:latin typeface="Times New Roman" panose="02020603050405020304" pitchFamily="18" charset="0"/>
                <a:ea typeface="华文仿宋" panose="02010600040101010101" pitchFamily="2" charset="-122"/>
                <a:cs typeface="Times New Roman" panose="02020603050405020304" pitchFamily="18" charset="0"/>
              </a:rPr>
              <a:t>小于阈值的帧数占</a:t>
            </a:r>
            <a:r>
              <a:rPr lang="zh-CN"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总帧</a:t>
            </a:r>
            <a:r>
              <a:rPr lang="zh-CN" altLang="zh-CN" sz="1400" kern="100" dirty="0">
                <a:latin typeface="Times New Roman" panose="02020603050405020304" pitchFamily="18" charset="0"/>
                <a:ea typeface="华文仿宋" panose="02010600040101010101" pitchFamily="2" charset="-122"/>
                <a:cs typeface="Times New Roman" panose="02020603050405020304" pitchFamily="18" charset="0"/>
              </a:rPr>
              <a:t>数的百分比随像素阈值数的变化</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7" name="矩形 6"/>
          <p:cNvSpPr/>
          <p:nvPr/>
        </p:nvSpPr>
        <p:spPr>
          <a:xfrm>
            <a:off x="5256222" y="6232627"/>
            <a:ext cx="3073244" cy="523220"/>
          </a:xfrm>
          <a:prstGeom prst="rect">
            <a:avLst/>
          </a:prstGeom>
        </p:spPr>
        <p:txBody>
          <a:bodyPr wrap="square">
            <a:spAutoFit/>
          </a:bodyPr>
          <a:lstStyle/>
          <a:p>
            <a:pPr algn="ctr"/>
            <a:r>
              <a:rPr lang="zh-CN"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2.26  </a:t>
            </a:r>
            <a:r>
              <a:rPr lang="en-US" altLang="zh-CN" sz="1400" kern="100" dirty="0">
                <a:latin typeface="Times New Roman" panose="02020603050405020304" pitchFamily="18" charset="0"/>
                <a:ea typeface="华文仿宋" panose="02010600040101010101" pitchFamily="2" charset="-122"/>
                <a:cs typeface="Times New Roman" panose="02020603050405020304" pitchFamily="18" charset="0"/>
              </a:rPr>
              <a:t>MASMS</a:t>
            </a:r>
            <a:r>
              <a:rPr lang="zh-CN" altLang="zh-CN" sz="1400" kern="100" dirty="0">
                <a:latin typeface="Times New Roman" panose="02020603050405020304" pitchFamily="18" charset="0"/>
                <a:ea typeface="华文仿宋" panose="02010600040101010101" pitchFamily="2" charset="-122"/>
                <a:cs typeface="Times New Roman" panose="02020603050405020304" pitchFamily="18" charset="0"/>
              </a:rPr>
              <a:t>与常见的几种</a:t>
            </a:r>
            <a:r>
              <a:rPr lang="zh-CN"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算法</a:t>
            </a:r>
            <a:r>
              <a:rPr lang="zh-CN" altLang="en-US" sz="1400" kern="100" dirty="0">
                <a:latin typeface="Times New Roman" panose="02020603050405020304" pitchFamily="18" charset="0"/>
                <a:ea typeface="华文仿宋" panose="02010600040101010101" pitchFamily="2" charset="-122"/>
                <a:cs typeface="Times New Roman" panose="02020603050405020304" pitchFamily="18" charset="0"/>
              </a:rPr>
              <a:t>目标光斑跟踪成功率的比较</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3" name="圆角矩形 22"/>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4" name="文本框 23"/>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24</a:t>
            </a:r>
            <a:endParaRPr lang="zh-CN" altLang="en-US" sz="1350" dirty="0">
              <a:latin typeface="+mn-lt"/>
              <a:ea typeface="+mn-ea"/>
              <a:cs typeface="+mn-cs"/>
            </a:endParaRPr>
          </a:p>
        </p:txBody>
      </p:sp>
    </p:spTree>
    <p:extLst>
      <p:ext uri="{BB962C8B-B14F-4D97-AF65-F5344CB8AC3E}">
        <p14:creationId xmlns:p14="http://schemas.microsoft.com/office/powerpoint/2010/main" val="22015084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1418001" y="490097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prstClr val="black"/>
                </a:solidFill>
                <a:latin typeface="黑体" pitchFamily="49" charset="-122"/>
                <a:ea typeface="黑体" pitchFamily="49" charset="-122"/>
              </a:rPr>
              <a:t>3.</a:t>
            </a:r>
            <a:endParaRPr lang="zh-CN" altLang="en-US" noProof="1">
              <a:solidFill>
                <a:schemeClr val="bg1"/>
              </a:solidFill>
            </a:endParaRPr>
          </a:p>
        </p:txBody>
      </p:sp>
      <p:sp>
        <p:nvSpPr>
          <p:cNvPr id="17" name="椭圆 16"/>
          <p:cNvSpPr/>
          <p:nvPr/>
        </p:nvSpPr>
        <p:spPr bwMode="auto">
          <a:xfrm>
            <a:off x="1418001" y="2664912"/>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2.</a:t>
            </a:r>
            <a:endParaRPr lang="zh-CN" altLang="en-US" sz="2800" b="1" i="1" noProof="1">
              <a:solidFill>
                <a:schemeClr val="tx1"/>
              </a:solidFill>
              <a:latin typeface="黑体" pitchFamily="49" charset="-122"/>
              <a:ea typeface="黑体" pitchFamily="49" charset="-122"/>
            </a:endParaRPr>
          </a:p>
        </p:txBody>
      </p:sp>
      <p:sp>
        <p:nvSpPr>
          <p:cNvPr id="14" name="椭圆 13"/>
          <p:cNvSpPr/>
          <p:nvPr/>
        </p:nvSpPr>
        <p:spPr bwMode="auto">
          <a:xfrm>
            <a:off x="1418001" y="182222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1.</a:t>
            </a:r>
            <a:endParaRPr lang="zh-CN" altLang="en-US" sz="2800" noProof="1">
              <a:solidFill>
                <a:schemeClr val="tx1"/>
              </a:solidFill>
            </a:endParaRPr>
          </a:p>
        </p:txBody>
      </p:sp>
      <p:sp>
        <p:nvSpPr>
          <p:cNvPr id="14337" name="文本框 24"/>
          <p:cNvSpPr txBox="1">
            <a:spLocks noChangeArrowheads="1"/>
          </p:cNvSpPr>
          <p:nvPr/>
        </p:nvSpPr>
        <p:spPr bwMode="auto">
          <a:xfrm>
            <a:off x="95036" y="0"/>
            <a:ext cx="2045128" cy="584200"/>
          </a:xfrm>
          <a:prstGeom prst="rect">
            <a:avLst/>
          </a:prstGeom>
          <a:noFill/>
          <a:ln w="9525">
            <a:noFill/>
            <a:miter lim="800000"/>
            <a:headEnd/>
            <a:tailEnd/>
          </a:ln>
        </p:spPr>
        <p:txBody>
          <a:bodyPr wrap="square">
            <a:spAutoFit/>
          </a:bodyPr>
          <a:lstStyle/>
          <a:p>
            <a:pPr algn="ctr"/>
            <a:r>
              <a:rPr kumimoji="1" lang="zh-CN" altLang="en-US" sz="2800" b="1" dirty="0">
                <a:latin typeface="Microsoft YaHei" pitchFamily="34" charset="-122"/>
                <a:ea typeface="Microsoft YaHei" pitchFamily="34" charset="-122"/>
              </a:rPr>
              <a:t>目录</a:t>
            </a:r>
            <a:r>
              <a:rPr kumimoji="1" lang="zh-CN" altLang="en-US" sz="3200" b="1" dirty="0">
                <a:latin typeface="Microsoft YaHei" pitchFamily="34" charset="-122"/>
                <a:ea typeface="Microsoft YaHei" pitchFamily="34" charset="-122"/>
              </a:rPr>
              <a:t> </a:t>
            </a:r>
          </a:p>
        </p:txBody>
      </p:sp>
      <p:grpSp>
        <p:nvGrpSpPr>
          <p:cNvPr id="14339" name="组 2"/>
          <p:cNvGrpSpPr>
            <a:grpSpLocks/>
          </p:cNvGrpSpPr>
          <p:nvPr/>
        </p:nvGrpSpPr>
        <p:grpSpPr bwMode="auto">
          <a:xfrm rot="5400000">
            <a:off x="1094581" y="-255781"/>
            <a:ext cx="46038" cy="1778000"/>
            <a:chOff x="1" y="2266931"/>
            <a:chExt cx="12192115" cy="1446550"/>
          </a:xfrm>
        </p:grpSpPr>
        <p:sp>
          <p:nvSpPr>
            <p:cNvPr id="21" name="矩形 20"/>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2" name="矩形 21"/>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3" name="矩形 22"/>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4" name="矩形 23"/>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0"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58105" y="1822223"/>
            <a:ext cx="2709396" cy="523220"/>
          </a:xfrm>
          <a:prstGeom prst="rect">
            <a:avLst/>
          </a:prstGeom>
        </p:spPr>
        <p:txBody>
          <a:bodyPr wrap="none">
            <a:spAutoFit/>
          </a:bodyPr>
          <a:lstStyle/>
          <a:p>
            <a:r>
              <a:rPr lang="zh-CN" altLang="en-US" sz="2800" b="1" dirty="0">
                <a:latin typeface="黑体" pitchFamily="49" charset="-122"/>
                <a:ea typeface="黑体" pitchFamily="49" charset="-122"/>
              </a:rPr>
              <a:t>研究背景及意义</a:t>
            </a:r>
            <a:endParaRPr lang="zh-CN" altLang="en-US" sz="2800" dirty="0"/>
          </a:p>
        </p:txBody>
      </p:sp>
      <p:sp>
        <p:nvSpPr>
          <p:cNvPr id="4" name="矩形 3"/>
          <p:cNvSpPr/>
          <p:nvPr/>
        </p:nvSpPr>
        <p:spPr>
          <a:xfrm>
            <a:off x="2058105" y="2634337"/>
            <a:ext cx="2348720" cy="523220"/>
          </a:xfrm>
          <a:prstGeom prst="rect">
            <a:avLst/>
          </a:prstGeom>
        </p:spPr>
        <p:txBody>
          <a:bodyPr wrap="none">
            <a:spAutoFit/>
          </a:bodyPr>
          <a:lstStyle/>
          <a:p>
            <a:pPr>
              <a:buClr>
                <a:srgbClr val="FF3300"/>
              </a:buClr>
            </a:pPr>
            <a:r>
              <a:rPr lang="zh-CN" altLang="en-US" sz="2800" b="1" dirty="0">
                <a:latin typeface="黑体" pitchFamily="49" charset="-122"/>
                <a:ea typeface="黑体" pitchFamily="49" charset="-122"/>
              </a:rPr>
              <a:t>主要研究内容</a:t>
            </a:r>
            <a:endParaRPr lang="en-US" altLang="zh-CN" sz="2800" b="1" dirty="0">
              <a:latin typeface="黑体" pitchFamily="49" charset="-122"/>
              <a:ea typeface="黑体" pitchFamily="49" charset="-122"/>
            </a:endParaRPr>
          </a:p>
        </p:txBody>
      </p:sp>
      <p:sp>
        <p:nvSpPr>
          <p:cNvPr id="5" name="矩形 4"/>
          <p:cNvSpPr/>
          <p:nvPr/>
        </p:nvSpPr>
        <p:spPr>
          <a:xfrm>
            <a:off x="2058105" y="4873602"/>
            <a:ext cx="2535560" cy="523220"/>
          </a:xfrm>
          <a:prstGeom prst="rect">
            <a:avLst/>
          </a:prstGeom>
        </p:spPr>
        <p:txBody>
          <a:bodyPr wrap="square">
            <a:spAutoFit/>
          </a:bodyPr>
          <a:lstStyle/>
          <a:p>
            <a:pPr>
              <a:buClr>
                <a:srgbClr val="FF3300"/>
              </a:buClr>
            </a:pPr>
            <a:r>
              <a:rPr lang="zh-CN" altLang="en-US" sz="2800" b="1" dirty="0">
                <a:latin typeface="黑体" pitchFamily="49" charset="-122"/>
                <a:ea typeface="黑体" pitchFamily="49" charset="-122"/>
              </a:rPr>
              <a:t>总结与展望</a:t>
            </a:r>
            <a:endParaRPr lang="en-US" altLang="zh-CN" sz="2800" b="1" dirty="0">
              <a:latin typeface="黑体" pitchFamily="49" charset="-122"/>
              <a:ea typeface="黑体" pitchFamily="49" charset="-122"/>
            </a:endParaRPr>
          </a:p>
        </p:txBody>
      </p:sp>
      <p:sp>
        <p:nvSpPr>
          <p:cNvPr id="26" name="矩形 25"/>
          <p:cNvSpPr/>
          <p:nvPr/>
        </p:nvSpPr>
        <p:spPr>
          <a:xfrm>
            <a:off x="1955964" y="3204970"/>
            <a:ext cx="3339376" cy="1578317"/>
          </a:xfrm>
          <a:prstGeom prst="rect">
            <a:avLst/>
          </a:prstGeom>
        </p:spPr>
        <p:txBody>
          <a:bodyPr wrap="none">
            <a:spAutoFit/>
          </a:bodyPr>
          <a:lstStyle/>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光斑目标检测算法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光斑目标跟踪算法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闭环控制</a:t>
            </a:r>
            <a:r>
              <a:rPr lang="zh-CN" altLang="en-US" sz="2000" dirty="0" smtClean="0">
                <a:latin typeface="黑体" pitchFamily="49" charset="-122"/>
                <a:ea typeface="黑体" pitchFamily="49" charset="-122"/>
              </a:rPr>
              <a:t>验证系统</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en-US" altLang="zh-CN" sz="2000" dirty="0">
                <a:latin typeface="黑体" pitchFamily="49" charset="-122"/>
                <a:ea typeface="黑体" pitchFamily="49" charset="-122"/>
              </a:rPr>
              <a:t>APT</a:t>
            </a:r>
            <a:r>
              <a:rPr lang="zh-CN" altLang="en-US" sz="2000" dirty="0">
                <a:latin typeface="黑体" pitchFamily="49" charset="-122"/>
                <a:ea typeface="黑体" pitchFamily="49" charset="-122"/>
              </a:rPr>
              <a:t>验证系统搭建与</a:t>
            </a:r>
            <a:r>
              <a:rPr lang="zh-CN" altLang="en-US" sz="2000" dirty="0" smtClean="0">
                <a:latin typeface="黑体" pitchFamily="49" charset="-122"/>
                <a:ea typeface="黑体" pitchFamily="49" charset="-122"/>
              </a:rPr>
              <a:t>测试</a:t>
            </a:r>
            <a:endParaRPr lang="en-US" altLang="zh-CN" sz="2000" dirty="0" smtClean="0">
              <a:latin typeface="黑体" pitchFamily="49" charset="-122"/>
              <a:ea typeface="黑体" pitchFamily="49" charset="-122"/>
            </a:endParaRPr>
          </a:p>
        </p:txBody>
      </p:sp>
      <p:sp>
        <p:nvSpPr>
          <p:cNvPr id="19" name="矩形 18"/>
          <p:cNvSpPr/>
          <p:nvPr/>
        </p:nvSpPr>
        <p:spPr>
          <a:xfrm>
            <a:off x="1318227" y="1761898"/>
            <a:ext cx="3449274"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p:cNvSpPr/>
          <p:nvPr/>
        </p:nvSpPr>
        <p:spPr>
          <a:xfrm>
            <a:off x="1955964" y="3227925"/>
            <a:ext cx="3206431" cy="766203"/>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1411288" y="4830700"/>
            <a:ext cx="3356213"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矩形 26"/>
          <p:cNvSpPr/>
          <p:nvPr/>
        </p:nvSpPr>
        <p:spPr>
          <a:xfrm>
            <a:off x="2058105" y="4414109"/>
            <a:ext cx="3206431" cy="365215"/>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 name="圆角矩形 27"/>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9" name="文本框 28"/>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25</a:t>
            </a:r>
            <a:endParaRPr lang="zh-CN" altLang="en-US" sz="1350" dirty="0">
              <a:latin typeface="+mn-lt"/>
              <a:ea typeface="+mn-ea"/>
              <a:cs typeface="+mn-cs"/>
            </a:endParaRPr>
          </a:p>
        </p:txBody>
      </p:sp>
    </p:spTree>
    <p:extLst>
      <p:ext uri="{BB962C8B-B14F-4D97-AF65-F5344CB8AC3E}">
        <p14:creationId xmlns:p14="http://schemas.microsoft.com/office/powerpoint/2010/main" val="917534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1"/>
          <p:cNvSpPr>
            <a:spLocks noChangeArrowheads="1"/>
          </p:cNvSpPr>
          <p:nvPr/>
        </p:nvSpPr>
        <p:spPr bwMode="auto">
          <a:xfrm>
            <a:off x="6433263" y="4477213"/>
            <a:ext cx="2633174" cy="707886"/>
          </a:xfrm>
          <a:prstGeom prst="rect">
            <a:avLst/>
          </a:prstGeom>
          <a:noFill/>
          <a:ln w="9525">
            <a:noFill/>
            <a:miter lim="800000"/>
            <a:headEnd/>
            <a:tailEnd/>
          </a:ln>
        </p:spPr>
        <p:txBody>
          <a:bodyPr wrap="square">
            <a:spAutoFit/>
          </a:bodyPr>
          <a:lstStyle/>
          <a:p>
            <a:pPr>
              <a:lnSpc>
                <a:spcPct val="125000"/>
              </a:lnSpc>
              <a:buClr>
                <a:schemeClr val="accent1"/>
              </a:buClr>
            </a:pPr>
            <a:r>
              <a:rPr lang="zh-CN" altLang="en-US" sz="1600" dirty="0">
                <a:solidFill>
                  <a:schemeClr val="accent5"/>
                </a:solidFill>
                <a:latin typeface="Microsoft YaHei" pitchFamily="34" charset="-122"/>
                <a:ea typeface="Microsoft YaHei" pitchFamily="34" charset="-122"/>
              </a:rPr>
              <a:t>脱靶量</a:t>
            </a:r>
            <a:r>
              <a:rPr lang="zh-CN" altLang="en-US" sz="1600" dirty="0">
                <a:latin typeface="Microsoft YaHei" pitchFamily="34" charset="-122"/>
                <a:ea typeface="Microsoft YaHei" pitchFamily="34" charset="-122"/>
              </a:rPr>
              <a:t>为中心位置</a:t>
            </a:r>
            <a:r>
              <a:rPr lang="en-US" altLang="zh-CN" sz="1600" dirty="0">
                <a:latin typeface="Microsoft YaHei" pitchFamily="34" charset="-122"/>
                <a:ea typeface="Microsoft YaHei" pitchFamily="34" charset="-122"/>
              </a:rPr>
              <a:t>(</a:t>
            </a:r>
            <a:r>
              <a:rPr lang="zh-CN" altLang="en-US" sz="1600" dirty="0">
                <a:latin typeface="Microsoft YaHei" pitchFamily="34" charset="-122"/>
                <a:ea typeface="Microsoft YaHei" pitchFamily="34" charset="-122"/>
              </a:rPr>
              <a:t>目标位置</a:t>
            </a:r>
            <a:r>
              <a:rPr lang="en-US" altLang="zh-CN" sz="1600" dirty="0">
                <a:latin typeface="Microsoft YaHei" pitchFamily="34" charset="-122"/>
                <a:ea typeface="Microsoft YaHei" pitchFamily="34" charset="-122"/>
              </a:rPr>
              <a:t>)</a:t>
            </a:r>
            <a:r>
              <a:rPr lang="zh-CN" altLang="en-US" sz="1600" dirty="0">
                <a:latin typeface="Microsoft YaHei" pitchFamily="34" charset="-122"/>
                <a:ea typeface="Microsoft YaHei" pitchFamily="34" charset="-122"/>
              </a:rPr>
              <a:t>减去实际值：</a:t>
            </a:r>
            <a:endParaRPr lang="en-US" altLang="zh-CN" sz="1600" dirty="0">
              <a:latin typeface="Microsoft YaHei" pitchFamily="34" charset="-122"/>
              <a:ea typeface="Microsoft YaHei" pitchFamily="34" charset="-122"/>
            </a:endParaRPr>
          </a:p>
        </p:txBody>
      </p:sp>
      <p:pic>
        <p:nvPicPr>
          <p:cNvPr id="10" name="图片 9" descr="系统工作原理-几种位置"/>
          <p:cNvPicPr/>
          <p:nvPr/>
        </p:nvPicPr>
        <p:blipFill>
          <a:blip r:embed="rId4" cstate="print">
            <a:extLst>
              <a:ext uri="{28A0092B-C50C-407E-A947-70E740481C1C}">
                <a14:useLocalDpi xmlns:a14="http://schemas.microsoft.com/office/drawing/2010/main" val="0"/>
              </a:ext>
            </a:extLst>
          </a:blip>
          <a:srcRect t="2357" r="1762"/>
          <a:stretch>
            <a:fillRect/>
          </a:stretch>
        </p:blipFill>
        <p:spPr bwMode="auto">
          <a:xfrm>
            <a:off x="817563" y="1381092"/>
            <a:ext cx="3296527" cy="2304002"/>
          </a:xfrm>
          <a:prstGeom prst="rect">
            <a:avLst/>
          </a:prstGeom>
          <a:noFill/>
          <a:ln>
            <a:noFill/>
          </a:ln>
        </p:spPr>
      </p:pic>
      <p:pic>
        <p:nvPicPr>
          <p:cNvPr id="12" name="图片 11" descr="系统工作原理-四象限"/>
          <p:cNvPicPr/>
          <p:nvPr/>
        </p:nvPicPr>
        <p:blipFill>
          <a:blip r:embed="rId5" cstate="print">
            <a:extLst>
              <a:ext uri="{28A0092B-C50C-407E-A947-70E740481C1C}">
                <a14:useLocalDpi xmlns:a14="http://schemas.microsoft.com/office/drawing/2010/main" val="0"/>
              </a:ext>
            </a:extLst>
          </a:blip>
          <a:srcRect t="2289" r="1501" b="1991"/>
          <a:stretch>
            <a:fillRect/>
          </a:stretch>
        </p:blipFill>
        <p:spPr bwMode="auto">
          <a:xfrm>
            <a:off x="5158735" y="1368105"/>
            <a:ext cx="3305748" cy="2219425"/>
          </a:xfrm>
          <a:prstGeom prst="rect">
            <a:avLst/>
          </a:prstGeom>
          <a:noFill/>
          <a:ln>
            <a:noFill/>
          </a:ln>
        </p:spPr>
      </p:pic>
      <p:graphicFrame>
        <p:nvGraphicFramePr>
          <p:cNvPr id="3" name="对象 2"/>
          <p:cNvGraphicFramePr>
            <a:graphicFrameLocks noChangeAspect="1"/>
          </p:cNvGraphicFramePr>
          <p:nvPr>
            <p:extLst>
              <p:ext uri="{D42A27DB-BD31-4B8C-83A1-F6EECF244321}">
                <p14:modId xmlns:p14="http://schemas.microsoft.com/office/powerpoint/2010/main" val="872373964"/>
              </p:ext>
            </p:extLst>
          </p:nvPr>
        </p:nvGraphicFramePr>
        <p:xfrm>
          <a:off x="6765702" y="5286435"/>
          <a:ext cx="1698781" cy="393236"/>
        </p:xfrm>
        <a:graphic>
          <a:graphicData uri="http://schemas.openxmlformats.org/presentationml/2006/ole">
            <mc:AlternateContent xmlns:mc="http://schemas.openxmlformats.org/markup-compatibility/2006">
              <mc:Choice xmlns:v="urn:schemas-microsoft-com:vml" Requires="v">
                <p:oleObj spid="_x0000_s24737" name="Equation" r:id="rId6" imgW="977900" imgH="241300" progId="Equation.DSMT4">
                  <p:embed/>
                </p:oleObj>
              </mc:Choice>
              <mc:Fallback>
                <p:oleObj name="Equation" r:id="rId6" imgW="977900" imgH="2413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02" y="5286435"/>
                        <a:ext cx="1698781" cy="393236"/>
                      </a:xfrm>
                      <a:prstGeom prst="rect">
                        <a:avLst/>
                      </a:prstGeom>
                      <a:noFill/>
                    </p:spPr>
                  </p:pic>
                </p:oleObj>
              </mc:Fallback>
            </mc:AlternateContent>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841796981"/>
              </p:ext>
            </p:extLst>
          </p:nvPr>
        </p:nvGraphicFramePr>
        <p:xfrm>
          <a:off x="438352" y="4477213"/>
          <a:ext cx="5447323" cy="2011680"/>
        </p:xfrm>
        <a:graphic>
          <a:graphicData uri="http://schemas.openxmlformats.org/drawingml/2006/table">
            <a:tbl>
              <a:tblPr firstRow="1" bandRow="1">
                <a:tableStyleId>{9D7B26C5-4107-4FEC-AEDC-1716B250A1EF}</a:tableStyleId>
              </a:tblPr>
              <a:tblGrid>
                <a:gridCol w="1168400">
                  <a:extLst>
                    <a:ext uri="{9D8B030D-6E8A-4147-A177-3AD203B41FA5}">
                      <a16:colId xmlns:a16="http://schemas.microsoft.com/office/drawing/2014/main" val="3597748226"/>
                    </a:ext>
                  </a:extLst>
                </a:gridCol>
                <a:gridCol w="1535723">
                  <a:extLst>
                    <a:ext uri="{9D8B030D-6E8A-4147-A177-3AD203B41FA5}">
                      <a16:colId xmlns:a16="http://schemas.microsoft.com/office/drawing/2014/main" val="3789864764"/>
                    </a:ext>
                  </a:extLst>
                </a:gridCol>
                <a:gridCol w="1266092">
                  <a:extLst>
                    <a:ext uri="{9D8B030D-6E8A-4147-A177-3AD203B41FA5}">
                      <a16:colId xmlns:a16="http://schemas.microsoft.com/office/drawing/2014/main" val="2137466731"/>
                    </a:ext>
                  </a:extLst>
                </a:gridCol>
                <a:gridCol w="1477108">
                  <a:extLst>
                    <a:ext uri="{9D8B030D-6E8A-4147-A177-3AD203B41FA5}">
                      <a16:colId xmlns:a16="http://schemas.microsoft.com/office/drawing/2014/main" val="3836292883"/>
                    </a:ext>
                  </a:extLst>
                </a:gridCol>
              </a:tblGrid>
              <a:tr h="327364">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光斑位置</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脱靶量</a:t>
                      </a:r>
                    </a:p>
                  </a:txBody>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水平转动</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俯仰转动</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2861020762"/>
                  </a:ext>
                </a:extLst>
              </a:tr>
              <a:tr h="3273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位置</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i="1"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 </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&gt; 0</a:t>
                      </a:r>
                      <a:r>
                        <a:rPr lang="zh-CN"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kern="12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&gt; 0</a:t>
                      </a:r>
                      <a:endPar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向左</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向上</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extLst>
                  <a:ext uri="{0D108BD9-81ED-4DB2-BD59-A6C34878D82A}">
                    <a16:rowId xmlns:a16="http://schemas.microsoft.com/office/drawing/2014/main" val="2484955655"/>
                  </a:ext>
                </a:extLst>
              </a:tr>
              <a:tr h="3273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位置</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i="1"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 </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&lt; 0</a:t>
                      </a:r>
                      <a:r>
                        <a:rPr lang="zh-CN"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kern="12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&gt; 0</a:t>
                      </a:r>
                      <a:endPar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向右</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向上</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3327994444"/>
                  </a:ext>
                </a:extLst>
              </a:tr>
              <a:tr h="3273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位置</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i="1"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 </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0</a:t>
                      </a:r>
                      <a:r>
                        <a:rPr lang="zh-CN"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kern="12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 0</a:t>
                      </a:r>
                      <a:endPar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静止</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静止</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extLst>
                  <a:ext uri="{0D108BD9-81ED-4DB2-BD59-A6C34878D82A}">
                    <a16:rowId xmlns:a16="http://schemas.microsoft.com/office/drawing/2014/main" val="327070279"/>
                  </a:ext>
                </a:extLst>
              </a:tr>
              <a:tr h="3273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位置</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en-US" altLang="zh-CN" sz="1600" i="1"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 </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&gt; 0</a:t>
                      </a:r>
                      <a:r>
                        <a:rPr lang="zh-CN"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kern="12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&lt; 0</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向左</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向下</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tc>
                <a:extLst>
                  <a:ext uri="{0D108BD9-81ED-4DB2-BD59-A6C34878D82A}">
                    <a16:rowId xmlns:a16="http://schemas.microsoft.com/office/drawing/2014/main" val="1274915733"/>
                  </a:ext>
                </a:extLst>
              </a:tr>
              <a:tr h="3273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位置</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algn="ctr"/>
                      <a:r>
                        <a:rPr lang="en-US" altLang="zh-CN" sz="1600" i="1"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 </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&lt; 0</a:t>
                      </a:r>
                      <a:r>
                        <a:rPr lang="zh-CN"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kern="12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1600" i="1" kern="1200" baseline="-25000" dirty="0" err="1"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1600" kern="1200" dirty="0" smtClean="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&lt; 0</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向右</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tc>
                  <a:txBody>
                    <a:bodyPr/>
                    <a:lstStyle/>
                    <a:p>
                      <a:pPr algn="ct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向下</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oFill/>
                  </a:tcPr>
                </a:tc>
                <a:extLst>
                  <a:ext uri="{0D108BD9-81ED-4DB2-BD59-A6C34878D82A}">
                    <a16:rowId xmlns:a16="http://schemas.microsoft.com/office/drawing/2014/main" val="636940594"/>
                  </a:ext>
                </a:extLst>
              </a:tr>
            </a:tbl>
          </a:graphicData>
        </a:graphic>
      </p:graphicFrame>
      <p:sp>
        <p:nvSpPr>
          <p:cNvPr id="2" name="矩形 1"/>
          <p:cNvSpPr/>
          <p:nvPr/>
        </p:nvSpPr>
        <p:spPr>
          <a:xfrm>
            <a:off x="3869909" y="972655"/>
            <a:ext cx="1569660"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云台控制原理</a:t>
            </a:r>
            <a:endParaRPr lang="zh-CN" altLang="en-US" b="1" dirty="0">
              <a:latin typeface="微软雅黑" panose="020B0503020204020204" pitchFamily="34" charset="-122"/>
              <a:ea typeface="微软雅黑" panose="020B0503020204020204" pitchFamily="34" charset="-122"/>
            </a:endParaRPr>
          </a:p>
        </p:txBody>
      </p:sp>
      <p:sp>
        <p:nvSpPr>
          <p:cNvPr id="24" name="矩形 23"/>
          <p:cNvSpPr/>
          <p:nvPr/>
        </p:nvSpPr>
        <p:spPr>
          <a:xfrm>
            <a:off x="438352" y="77260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2.3  </a:t>
            </a:r>
            <a:r>
              <a:rPr lang="zh-CN" altLang="en-US" sz="2000" b="1" dirty="0" smtClean="0">
                <a:latin typeface="微软雅黑" panose="020B0503020204020204" pitchFamily="34" charset="-122"/>
                <a:ea typeface="微软雅黑" panose="020B0503020204020204" pitchFamily="34" charset="-122"/>
              </a:rPr>
              <a:t>闭环控制验证系统</a:t>
            </a:r>
            <a:endParaRPr lang="zh-CN" altLang="en-US" sz="2000" b="1" dirty="0">
              <a:latin typeface="微软雅黑" panose="020B0503020204020204" pitchFamily="34" charset="-122"/>
              <a:ea typeface="微软雅黑" panose="020B0503020204020204" pitchFamily="34" charset="-122"/>
            </a:endParaRPr>
          </a:p>
        </p:txBody>
      </p:sp>
      <p:sp>
        <p:nvSpPr>
          <p:cNvPr id="25" name="文本框 24"/>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26" name="组 2"/>
          <p:cNvGrpSpPr>
            <a:grpSpLocks/>
          </p:cNvGrpSpPr>
          <p:nvPr/>
        </p:nvGrpSpPr>
        <p:grpSpPr bwMode="auto">
          <a:xfrm rot="5400000">
            <a:off x="1094581" y="-255781"/>
            <a:ext cx="46038" cy="1778000"/>
            <a:chOff x="1" y="2266931"/>
            <a:chExt cx="12192115" cy="1446550"/>
          </a:xfrm>
        </p:grpSpPr>
        <p:sp>
          <p:nvSpPr>
            <p:cNvPr id="27" name="矩形 26"/>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8" name="矩形 27"/>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9" name="矩形 28"/>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30" name="矩形 29"/>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31" name="图片 1" descr="校徽1"/>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817563" y="3631436"/>
            <a:ext cx="3073244" cy="307777"/>
          </a:xfrm>
          <a:prstGeom prst="rect">
            <a:avLst/>
          </a:prstGeom>
        </p:spPr>
        <p:txBody>
          <a:bodyPr wrap="square">
            <a:spAutoFit/>
          </a:bodyPr>
          <a:lstStyle/>
          <a:p>
            <a:pPr algn="ctr"/>
            <a:r>
              <a:rPr lang="zh-CN"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2.27  </a:t>
            </a:r>
            <a:r>
              <a:rPr lang="zh-CN" altLang="en-US" sz="1400" kern="100" dirty="0" smtClean="0">
                <a:latin typeface="Times New Roman" panose="02020603050405020304" pitchFamily="18" charset="0"/>
                <a:ea typeface="华文仿宋" panose="02010600040101010101" pitchFamily="2" charset="-122"/>
                <a:cs typeface="Times New Roman" panose="02020603050405020304" pitchFamily="18" charset="0"/>
              </a:rPr>
              <a:t>实际</a:t>
            </a:r>
            <a:r>
              <a:rPr lang="zh-CN" altLang="en-US" sz="1400" kern="100" dirty="0">
                <a:latin typeface="Times New Roman" panose="02020603050405020304" pitchFamily="18" charset="0"/>
                <a:ea typeface="华文仿宋" panose="02010600040101010101" pitchFamily="2" charset="-122"/>
                <a:cs typeface="Times New Roman" panose="02020603050405020304" pitchFamily="18" charset="0"/>
              </a:rPr>
              <a:t>光斑可能位置示意图</a:t>
            </a:r>
          </a:p>
        </p:txBody>
      </p:sp>
      <p:sp>
        <p:nvSpPr>
          <p:cNvPr id="22" name="矩形 21"/>
          <p:cNvSpPr/>
          <p:nvPr/>
        </p:nvSpPr>
        <p:spPr>
          <a:xfrm>
            <a:off x="1865781" y="4169436"/>
            <a:ext cx="2592463" cy="307777"/>
          </a:xfrm>
          <a:prstGeom prst="rect">
            <a:avLst/>
          </a:prstGeom>
        </p:spPr>
        <p:txBody>
          <a:bodyPr wrap="square">
            <a:spAutoFit/>
          </a:bodyPr>
          <a:lstStyle/>
          <a:p>
            <a:pPr algn="ctr"/>
            <a:r>
              <a:rPr lang="zh-CN" altLang="en-US" sz="1400" kern="100" dirty="0" smtClean="0">
                <a:latin typeface="Times New Roman" panose="02020603050405020304" pitchFamily="18" charset="0"/>
                <a:ea typeface="华文仿宋" panose="02010600040101010101" pitchFamily="2" charset="-122"/>
                <a:cs typeface="Times New Roman" panose="02020603050405020304" pitchFamily="18" charset="0"/>
              </a:rPr>
              <a:t>表</a:t>
            </a:r>
            <a:r>
              <a:rPr lang="en-US"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2.2  </a:t>
            </a:r>
            <a:r>
              <a:rPr lang="zh-CN" altLang="en-US" sz="1400" kern="100" dirty="0" smtClean="0">
                <a:latin typeface="Times New Roman" panose="02020603050405020304" pitchFamily="18" charset="0"/>
                <a:ea typeface="华文仿宋" panose="02010600040101010101" pitchFamily="2" charset="-122"/>
                <a:cs typeface="Times New Roman" panose="02020603050405020304" pitchFamily="18" charset="0"/>
              </a:rPr>
              <a:t>四</a:t>
            </a:r>
            <a:r>
              <a:rPr lang="zh-CN" altLang="en-US" sz="1400" kern="100" dirty="0">
                <a:latin typeface="Times New Roman" panose="02020603050405020304" pitchFamily="18" charset="0"/>
                <a:ea typeface="华文仿宋" panose="02010600040101010101" pitchFamily="2" charset="-122"/>
                <a:cs typeface="Times New Roman" panose="02020603050405020304" pitchFamily="18" charset="0"/>
              </a:rPr>
              <a:t>象限</a:t>
            </a:r>
            <a:r>
              <a:rPr lang="zh-CN" altLang="en-US" sz="1400" kern="100" dirty="0" smtClean="0">
                <a:latin typeface="Times New Roman" panose="02020603050405020304" pitchFamily="18" charset="0"/>
                <a:ea typeface="华文仿宋" panose="02010600040101010101" pitchFamily="2" charset="-122"/>
                <a:cs typeface="Times New Roman" panose="02020603050405020304" pitchFamily="18" charset="0"/>
              </a:rPr>
              <a:t>跟踪原理</a:t>
            </a:r>
            <a:endParaRPr lang="zh-CN" altLang="en-US" sz="1400" kern="1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3" name="矩形 22"/>
          <p:cNvSpPr/>
          <p:nvPr/>
        </p:nvSpPr>
        <p:spPr>
          <a:xfrm>
            <a:off x="5229080" y="3621570"/>
            <a:ext cx="3073244" cy="307777"/>
          </a:xfrm>
          <a:prstGeom prst="rect">
            <a:avLst/>
          </a:prstGeom>
        </p:spPr>
        <p:txBody>
          <a:bodyPr wrap="square">
            <a:spAutoFit/>
          </a:bodyPr>
          <a:lstStyle/>
          <a:p>
            <a:pPr algn="ctr"/>
            <a:r>
              <a:rPr lang="zh-CN"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100" dirty="0" smtClean="0">
                <a:latin typeface="Times New Roman" panose="02020603050405020304" pitchFamily="18" charset="0"/>
                <a:ea typeface="华文仿宋" panose="02010600040101010101" pitchFamily="2" charset="-122"/>
                <a:cs typeface="Times New Roman" panose="02020603050405020304" pitchFamily="18" charset="0"/>
              </a:rPr>
              <a:t>2.28  </a:t>
            </a:r>
            <a:r>
              <a:rPr lang="zh-CN" altLang="en-US" sz="1400" kern="100" dirty="0" smtClean="0">
                <a:latin typeface="Times New Roman" panose="02020603050405020304" pitchFamily="18" charset="0"/>
                <a:ea typeface="华文仿宋" panose="02010600040101010101" pitchFamily="2" charset="-122"/>
                <a:cs typeface="Times New Roman" panose="02020603050405020304" pitchFamily="18" charset="0"/>
              </a:rPr>
              <a:t>四象限跟踪示意图</a:t>
            </a:r>
            <a:endParaRPr lang="zh-CN" altLang="en-US" sz="1400" kern="1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2" name="圆角矩形 31"/>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3" name="文本框 32"/>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26</a:t>
            </a:r>
            <a:endParaRPr lang="zh-CN" altLang="en-US" sz="1350" dirty="0">
              <a:latin typeface="+mn-lt"/>
              <a:ea typeface="+mn-ea"/>
              <a:cs typeface="+mn-cs"/>
            </a:endParaRPr>
          </a:p>
        </p:txBody>
      </p:sp>
    </p:spTree>
    <p:extLst>
      <p:ext uri="{BB962C8B-B14F-4D97-AF65-F5344CB8AC3E}">
        <p14:creationId xmlns:p14="http://schemas.microsoft.com/office/powerpoint/2010/main" val="23598245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11294" y="1211158"/>
            <a:ext cx="7505920" cy="707886"/>
          </a:xfrm>
          <a:prstGeom prst="rect">
            <a:avLst/>
          </a:prstGeom>
        </p:spPr>
        <p:txBody>
          <a:bodyPr wrap="square">
            <a:spAutoFit/>
          </a:bodyPr>
          <a:lstStyle/>
          <a:p>
            <a:pPr>
              <a:lnSpc>
                <a:spcPct val="125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二自由度旋转云台</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又称为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PTZ(Pan, Tilt, Zoom)</a:t>
            </a:r>
            <a:r>
              <a:rPr lang="zh-CN" altLang="en-US" sz="160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smtClean="0">
                <a:latin typeface="Times New Roman" panose="02020603050405020304" pitchFamily="18" charset="0"/>
                <a:ea typeface="微软雅黑" panose="020B0503020204020204" pitchFamily="34" charset="-122"/>
                <a:cs typeface="Times New Roman" panose="02020603050405020304" pitchFamily="18" charset="0"/>
              </a:rPr>
              <a:t>内置</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了</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Pelco</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控制协议，可通过</a:t>
            </a:r>
            <a:r>
              <a:rPr lang="en-US" altLang="zh-CN" sz="160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RS485</a:t>
            </a:r>
            <a:r>
              <a:rPr lang="zh-CN" altLang="zh-CN" sz="160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总线</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进行</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控制</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2197262722"/>
              </p:ext>
            </p:extLst>
          </p:nvPr>
        </p:nvGraphicFramePr>
        <p:xfrm>
          <a:off x="817563" y="3696835"/>
          <a:ext cx="7039780" cy="2400300"/>
        </p:xfrm>
        <a:graphic>
          <a:graphicData uri="http://schemas.openxmlformats.org/drawingml/2006/table">
            <a:tbl>
              <a:tblPr firstRow="1" firstCol="1" bandRow="1">
                <a:tableStyleId>{2D5ABB26-0587-4C30-8999-92F81FD0307C}</a:tableStyleId>
              </a:tblPr>
              <a:tblGrid>
                <a:gridCol w="1104009">
                  <a:extLst>
                    <a:ext uri="{9D8B030D-6E8A-4147-A177-3AD203B41FA5}">
                      <a16:colId xmlns:a16="http://schemas.microsoft.com/office/drawing/2014/main" val="1532583493"/>
                    </a:ext>
                  </a:extLst>
                </a:gridCol>
                <a:gridCol w="606651">
                  <a:extLst>
                    <a:ext uri="{9D8B030D-6E8A-4147-A177-3AD203B41FA5}">
                      <a16:colId xmlns:a16="http://schemas.microsoft.com/office/drawing/2014/main" val="819553785"/>
                    </a:ext>
                  </a:extLst>
                </a:gridCol>
                <a:gridCol w="887928">
                  <a:extLst>
                    <a:ext uri="{9D8B030D-6E8A-4147-A177-3AD203B41FA5}">
                      <a16:colId xmlns:a16="http://schemas.microsoft.com/office/drawing/2014/main" val="2382662565"/>
                    </a:ext>
                  </a:extLst>
                </a:gridCol>
                <a:gridCol w="796930">
                  <a:extLst>
                    <a:ext uri="{9D8B030D-6E8A-4147-A177-3AD203B41FA5}">
                      <a16:colId xmlns:a16="http://schemas.microsoft.com/office/drawing/2014/main" val="1558920075"/>
                    </a:ext>
                  </a:extLst>
                </a:gridCol>
                <a:gridCol w="914400">
                  <a:extLst>
                    <a:ext uri="{9D8B030D-6E8A-4147-A177-3AD203B41FA5}">
                      <a16:colId xmlns:a16="http://schemas.microsoft.com/office/drawing/2014/main" val="764890474"/>
                    </a:ext>
                  </a:extLst>
                </a:gridCol>
                <a:gridCol w="952454">
                  <a:extLst>
                    <a:ext uri="{9D8B030D-6E8A-4147-A177-3AD203B41FA5}">
                      <a16:colId xmlns:a16="http://schemas.microsoft.com/office/drawing/2014/main" val="3301463652"/>
                    </a:ext>
                  </a:extLst>
                </a:gridCol>
                <a:gridCol w="888704">
                  <a:extLst>
                    <a:ext uri="{9D8B030D-6E8A-4147-A177-3AD203B41FA5}">
                      <a16:colId xmlns:a16="http://schemas.microsoft.com/office/drawing/2014/main" val="3457439110"/>
                    </a:ext>
                  </a:extLst>
                </a:gridCol>
                <a:gridCol w="888704">
                  <a:extLst>
                    <a:ext uri="{9D8B030D-6E8A-4147-A177-3AD203B41FA5}">
                      <a16:colId xmlns:a16="http://schemas.microsoft.com/office/drawing/2014/main" val="4146331384"/>
                    </a:ext>
                  </a:extLst>
                </a:gridCol>
              </a:tblGrid>
              <a:tr h="0">
                <a:tc>
                  <a:txBody>
                    <a:bodyPr/>
                    <a:lstStyle/>
                    <a:p>
                      <a:pPr algn="ctr">
                        <a:lnSpc>
                          <a:spcPct val="125000"/>
                        </a:lnSpc>
                        <a:spcAft>
                          <a:spcPts val="0"/>
                        </a:spcAft>
                        <a:tabLst>
                          <a:tab pos="239395" algn="l"/>
                        </a:tabLst>
                      </a:pPr>
                      <a:r>
                        <a:rPr lang="zh-CN" sz="1400" kern="0" dirty="0">
                          <a:effectLst/>
                        </a:rPr>
                        <a:t>功能</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dirty="0">
                          <a:effectLst/>
                        </a:rPr>
                        <a:t>Byte1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a:effectLst/>
                        </a:rPr>
                        <a:t>Byte2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a:effectLst/>
                        </a:rPr>
                        <a:t>Byte3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a:effectLst/>
                        </a:rPr>
                        <a:t>Byte4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dirty="0">
                          <a:effectLst/>
                        </a:rPr>
                        <a:t>Byte5</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a:effectLst/>
                        </a:rPr>
                        <a:t>Byte6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dirty="0">
                          <a:effectLst/>
                        </a:rPr>
                        <a:t>Byte7</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8216364"/>
                  </a:ext>
                </a:extLst>
              </a:tr>
              <a:tr h="0">
                <a:tc>
                  <a:txBody>
                    <a:bodyPr/>
                    <a:lstStyle/>
                    <a:p>
                      <a:pPr algn="ctr">
                        <a:lnSpc>
                          <a:spcPct val="125000"/>
                        </a:lnSpc>
                        <a:spcAft>
                          <a:spcPts val="0"/>
                        </a:spcAft>
                        <a:tabLst>
                          <a:tab pos="239395" algn="l"/>
                        </a:tabLst>
                      </a:pPr>
                      <a:r>
                        <a:rPr lang="en-US" sz="1400" kern="0" dirty="0">
                          <a:effectLst/>
                        </a:rPr>
                        <a:t>Up</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400" kern="0" dirty="0">
                          <a:effectLst/>
                        </a:rPr>
                        <a:t>0xFF</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400" kern="0" dirty="0">
                          <a:effectLst/>
                        </a:rPr>
                        <a:t>0x01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400" kern="0">
                          <a:effectLst/>
                        </a:rPr>
                        <a:t>0x00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400" kern="0">
                          <a:effectLst/>
                        </a:rPr>
                        <a:t>0x08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400" kern="0">
                          <a:effectLst/>
                        </a:rPr>
                        <a:t>0x00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400" kern="0" dirty="0">
                          <a:effectLst/>
                        </a:rPr>
                        <a:t>0x3F</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400" kern="0" dirty="0">
                          <a:effectLst/>
                        </a:rPr>
                        <a:t>0x48</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2139807"/>
                  </a:ext>
                </a:extLst>
              </a:tr>
              <a:tr h="0">
                <a:tc>
                  <a:txBody>
                    <a:bodyPr/>
                    <a:lstStyle/>
                    <a:p>
                      <a:pPr algn="ctr">
                        <a:lnSpc>
                          <a:spcPct val="125000"/>
                        </a:lnSpc>
                        <a:spcAft>
                          <a:spcPts val="0"/>
                        </a:spcAft>
                        <a:tabLst>
                          <a:tab pos="239395" algn="l"/>
                        </a:tabLst>
                      </a:pPr>
                      <a:r>
                        <a:rPr lang="en-US" sz="1400" kern="0" dirty="0">
                          <a:effectLst/>
                        </a:rPr>
                        <a:t>Down</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0xFF</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0x10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0x3F</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0x50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25654620"/>
                  </a:ext>
                </a:extLst>
              </a:tr>
              <a:tr h="0">
                <a:tc>
                  <a:txBody>
                    <a:bodyPr/>
                    <a:lstStyle/>
                    <a:p>
                      <a:pPr algn="ctr">
                        <a:lnSpc>
                          <a:spcPct val="125000"/>
                        </a:lnSpc>
                        <a:spcAft>
                          <a:spcPts val="0"/>
                        </a:spcAft>
                        <a:tabLst>
                          <a:tab pos="239395" algn="l"/>
                        </a:tabLst>
                      </a:pPr>
                      <a:r>
                        <a:rPr lang="en-US" sz="1400" kern="0">
                          <a:effectLst/>
                        </a:rPr>
                        <a:t>Left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0xFF</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0x04</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0x3F</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0x44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36921205"/>
                  </a:ext>
                </a:extLst>
              </a:tr>
              <a:tr h="0">
                <a:tc>
                  <a:txBody>
                    <a:bodyPr/>
                    <a:lstStyle/>
                    <a:p>
                      <a:pPr algn="ctr">
                        <a:lnSpc>
                          <a:spcPct val="125000"/>
                        </a:lnSpc>
                        <a:spcAft>
                          <a:spcPts val="0"/>
                        </a:spcAft>
                        <a:tabLst>
                          <a:tab pos="239395" algn="l"/>
                        </a:tabLst>
                      </a:pPr>
                      <a:r>
                        <a:rPr lang="en-US" sz="1400" kern="0" dirty="0">
                          <a:effectLst/>
                        </a:rPr>
                        <a:t>Right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0xFF</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0x02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0x3F</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0x42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7694845"/>
                  </a:ext>
                </a:extLst>
              </a:tr>
              <a:tr h="0">
                <a:tc>
                  <a:txBody>
                    <a:bodyPr/>
                    <a:lstStyle/>
                    <a:p>
                      <a:pPr algn="ctr">
                        <a:lnSpc>
                          <a:spcPct val="125000"/>
                        </a:lnSpc>
                        <a:spcAft>
                          <a:spcPts val="0"/>
                        </a:spcAft>
                        <a:tabLst>
                          <a:tab pos="239395" algn="l"/>
                        </a:tabLst>
                      </a:pPr>
                      <a:r>
                        <a:rPr lang="en-US" sz="1400" kern="0" dirty="0">
                          <a:effectLst/>
                        </a:rPr>
                        <a:t>Stop</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0xFF</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0x01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3646419"/>
                  </a:ext>
                </a:extLst>
              </a:tr>
              <a:tr h="0">
                <a:tc>
                  <a:txBody>
                    <a:bodyPr/>
                    <a:lstStyle/>
                    <a:p>
                      <a:pPr algn="ctr">
                        <a:lnSpc>
                          <a:spcPct val="125000"/>
                        </a:lnSpc>
                        <a:spcAft>
                          <a:spcPts val="0"/>
                        </a:spcAft>
                        <a:tabLst>
                          <a:tab pos="239395" algn="l"/>
                        </a:tabLst>
                      </a:pPr>
                      <a:r>
                        <a:rPr lang="en-US" altLang="zh-CN" sz="1400" b="1" kern="100" dirty="0" smtClean="0">
                          <a:effectLst/>
                          <a:latin typeface="Calibri" panose="020F0502020204030204" pitchFamily="34" charset="0"/>
                          <a:ea typeface="宋体" panose="02010600030101010101" pitchFamily="2" charset="-122"/>
                          <a:cs typeface="Times New Roman" panose="02020603050405020304" pitchFamily="18" charset="0"/>
                        </a:rPr>
                        <a:t>......</a:t>
                      </a:r>
                      <a:endParaRPr 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altLang="zh-CN" sz="1400" kern="100" dirty="0" smtClean="0">
                          <a:effectLst/>
                          <a:latin typeface="Calibri" panose="020F0502020204030204" pitchFamily="34" charset="0"/>
                          <a:ea typeface="宋体" panose="02010600030101010101" pitchFamily="2" charset="-122"/>
                          <a:cs typeface="Times New Roman" panose="02020603050405020304" pitchFamily="18" charset="0"/>
                        </a:rPr>
                        <a: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6638829"/>
                  </a:ext>
                </a:extLst>
              </a:tr>
              <a:tr h="0">
                <a:tc>
                  <a:txBody>
                    <a:bodyPr/>
                    <a:lstStyle/>
                    <a:p>
                      <a:pPr algn="ctr">
                        <a:lnSpc>
                          <a:spcPct val="125000"/>
                        </a:lnSpc>
                        <a:spcAft>
                          <a:spcPts val="0"/>
                        </a:spcAft>
                        <a:tabLst>
                          <a:tab pos="239395" algn="l"/>
                        </a:tabLst>
                      </a:pPr>
                      <a:r>
                        <a:rPr lang="en-US" sz="1400" kern="0" dirty="0">
                          <a:effectLst/>
                        </a:rPr>
                        <a:t>Set Preset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0xFF</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0x01</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0x00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0x03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a:effectLst/>
                        </a:rPr>
                        <a:t>0x00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Preset ID</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25000"/>
                        </a:lnSpc>
                        <a:spcAft>
                          <a:spcPts val="0"/>
                        </a:spcAft>
                        <a:tabLst>
                          <a:tab pos="239395" algn="l"/>
                        </a:tabLst>
                      </a:pPr>
                      <a:r>
                        <a:rPr lang="en-US" sz="1400" kern="0" dirty="0">
                          <a:effectLst/>
                        </a:rPr>
                        <a:t>Checksum</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216464"/>
                  </a:ext>
                </a:extLst>
              </a:tr>
              <a:tr h="0">
                <a:tc>
                  <a:txBody>
                    <a:bodyPr/>
                    <a:lstStyle/>
                    <a:p>
                      <a:pPr algn="ctr">
                        <a:lnSpc>
                          <a:spcPct val="125000"/>
                        </a:lnSpc>
                        <a:spcAft>
                          <a:spcPts val="0"/>
                        </a:spcAft>
                        <a:tabLst>
                          <a:tab pos="239395" algn="l"/>
                        </a:tabLst>
                      </a:pPr>
                      <a:r>
                        <a:rPr lang="en-US" sz="1400" kern="0" dirty="0">
                          <a:effectLst/>
                        </a:rPr>
                        <a:t>Clear Preset</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a:effectLst/>
                        </a:rPr>
                        <a:t>0xFF</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a:effectLst/>
                        </a:rPr>
                        <a:t>0x01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a:effectLst/>
                        </a:rPr>
                        <a:t>0x00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a:effectLst/>
                        </a:rPr>
                        <a:t>0x05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dirty="0">
                          <a:effectLst/>
                        </a:rPr>
                        <a:t>0x00</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dirty="0">
                          <a:effectLst/>
                        </a:rPr>
                        <a:t>Preset ID</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400" kern="0" dirty="0">
                          <a:effectLst/>
                        </a:rPr>
                        <a:t>Checksum</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6004289"/>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400587268"/>
              </p:ext>
            </p:extLst>
          </p:nvPr>
        </p:nvGraphicFramePr>
        <p:xfrm>
          <a:off x="757691" y="2405513"/>
          <a:ext cx="7099652" cy="675693"/>
        </p:xfrm>
        <a:graphic>
          <a:graphicData uri="http://schemas.openxmlformats.org/drawingml/2006/table">
            <a:tbl>
              <a:tblPr firstRow="1" firstCol="1" bandRow="1">
                <a:tableStyleId>{2D5ABB26-0587-4C30-8999-92F81FD0307C}</a:tableStyleId>
              </a:tblPr>
              <a:tblGrid>
                <a:gridCol w="1014012">
                  <a:extLst>
                    <a:ext uri="{9D8B030D-6E8A-4147-A177-3AD203B41FA5}">
                      <a16:colId xmlns:a16="http://schemas.microsoft.com/office/drawing/2014/main" val="2955459485"/>
                    </a:ext>
                  </a:extLst>
                </a:gridCol>
                <a:gridCol w="1014012">
                  <a:extLst>
                    <a:ext uri="{9D8B030D-6E8A-4147-A177-3AD203B41FA5}">
                      <a16:colId xmlns:a16="http://schemas.microsoft.com/office/drawing/2014/main" val="1482768102"/>
                    </a:ext>
                  </a:extLst>
                </a:gridCol>
                <a:gridCol w="1014012">
                  <a:extLst>
                    <a:ext uri="{9D8B030D-6E8A-4147-A177-3AD203B41FA5}">
                      <a16:colId xmlns:a16="http://schemas.microsoft.com/office/drawing/2014/main" val="3377741937"/>
                    </a:ext>
                  </a:extLst>
                </a:gridCol>
                <a:gridCol w="1014012">
                  <a:extLst>
                    <a:ext uri="{9D8B030D-6E8A-4147-A177-3AD203B41FA5}">
                      <a16:colId xmlns:a16="http://schemas.microsoft.com/office/drawing/2014/main" val="1909508749"/>
                    </a:ext>
                  </a:extLst>
                </a:gridCol>
                <a:gridCol w="1014012">
                  <a:extLst>
                    <a:ext uri="{9D8B030D-6E8A-4147-A177-3AD203B41FA5}">
                      <a16:colId xmlns:a16="http://schemas.microsoft.com/office/drawing/2014/main" val="288964174"/>
                    </a:ext>
                  </a:extLst>
                </a:gridCol>
                <a:gridCol w="1014796">
                  <a:extLst>
                    <a:ext uri="{9D8B030D-6E8A-4147-A177-3AD203B41FA5}">
                      <a16:colId xmlns:a16="http://schemas.microsoft.com/office/drawing/2014/main" val="2978053506"/>
                    </a:ext>
                  </a:extLst>
                </a:gridCol>
                <a:gridCol w="1014796">
                  <a:extLst>
                    <a:ext uri="{9D8B030D-6E8A-4147-A177-3AD203B41FA5}">
                      <a16:colId xmlns:a16="http://schemas.microsoft.com/office/drawing/2014/main" val="3019432489"/>
                    </a:ext>
                  </a:extLst>
                </a:gridCol>
              </a:tblGrid>
              <a:tr h="337543">
                <a:tc>
                  <a:txBody>
                    <a:bodyPr/>
                    <a:lstStyle/>
                    <a:p>
                      <a:pPr marL="0" algn="ctr" defTabSz="914400" rtl="0" eaLnBrk="1" latinLnBrk="0" hangingPunct="1">
                        <a:lnSpc>
                          <a:spcPct val="125000"/>
                        </a:lnSpc>
                        <a:spcAft>
                          <a:spcPts val="0"/>
                        </a:spcAft>
                        <a:tabLst>
                          <a:tab pos="239395" algn="l"/>
                        </a:tabLst>
                      </a:pPr>
                      <a:r>
                        <a:rPr lang="en-US" sz="1400" kern="0" dirty="0">
                          <a:effectLst/>
                        </a:rPr>
                        <a:t>Byte1</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en-US" sz="1400" kern="0" dirty="0">
                          <a:effectLst/>
                        </a:rPr>
                        <a:t>Byte2</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en-US" sz="1400" kern="0" dirty="0">
                          <a:effectLst/>
                        </a:rPr>
                        <a:t>Byte3</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en-US" sz="1400" kern="0" dirty="0">
                          <a:effectLst/>
                        </a:rPr>
                        <a:t>Byte4</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en-US" sz="1400" kern="0" dirty="0">
                          <a:effectLst/>
                        </a:rPr>
                        <a:t>Byte5</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en-US" sz="1400" kern="0" dirty="0">
                          <a:effectLst/>
                        </a:rPr>
                        <a:t>Byte6</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en-US" sz="1400" kern="0" dirty="0">
                          <a:effectLst/>
                        </a:rPr>
                        <a:t>Byte7</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3307895"/>
                  </a:ext>
                </a:extLst>
              </a:tr>
              <a:tr h="338150">
                <a:tc>
                  <a:txBody>
                    <a:bodyPr/>
                    <a:lstStyle/>
                    <a:p>
                      <a:pPr marL="0" algn="ctr" defTabSz="914400" rtl="0" eaLnBrk="1" latinLnBrk="0" hangingPunct="1">
                        <a:lnSpc>
                          <a:spcPct val="125000"/>
                        </a:lnSpc>
                        <a:spcAft>
                          <a:spcPts val="0"/>
                        </a:spcAft>
                        <a:tabLst>
                          <a:tab pos="239395" algn="l"/>
                        </a:tabLst>
                      </a:pPr>
                      <a:r>
                        <a:rPr lang="zh-CN" sz="1400" kern="0" dirty="0">
                          <a:effectLst/>
                        </a:rPr>
                        <a:t>同步字节</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zh-CN" sz="1400" kern="0" dirty="0">
                          <a:effectLst/>
                        </a:rPr>
                        <a:t>逻辑地址</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zh-CN" sz="1400" kern="0" dirty="0">
                          <a:effectLst/>
                        </a:rPr>
                        <a:t>命令</a:t>
                      </a:r>
                      <a:r>
                        <a:rPr lang="en-US" sz="1400" kern="0" dirty="0">
                          <a:effectLst/>
                        </a:rPr>
                        <a:t>1</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zh-CN" sz="1400" kern="0" dirty="0">
                          <a:effectLst/>
                        </a:rPr>
                        <a:t>命令</a:t>
                      </a:r>
                      <a:r>
                        <a:rPr lang="en-US" sz="1400" kern="0" dirty="0">
                          <a:effectLst/>
                        </a:rPr>
                        <a:t>2</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zh-CN" sz="1400" kern="0" dirty="0">
                          <a:effectLst/>
                        </a:rPr>
                        <a:t>数据</a:t>
                      </a:r>
                      <a:r>
                        <a:rPr lang="en-US" sz="1400" kern="0" dirty="0">
                          <a:effectLst/>
                        </a:rPr>
                        <a:t>1</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zh-CN" sz="1400" kern="0" dirty="0">
                          <a:effectLst/>
                        </a:rPr>
                        <a:t>数据</a:t>
                      </a:r>
                      <a:r>
                        <a:rPr lang="en-US" sz="1400" kern="0" dirty="0">
                          <a:effectLst/>
                        </a:rPr>
                        <a:t>2</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25000"/>
                        </a:lnSpc>
                        <a:spcAft>
                          <a:spcPts val="0"/>
                        </a:spcAft>
                        <a:tabLst>
                          <a:tab pos="239395" algn="l"/>
                        </a:tabLst>
                      </a:pPr>
                      <a:r>
                        <a:rPr lang="zh-CN" sz="1400" kern="0" dirty="0">
                          <a:effectLst/>
                        </a:rPr>
                        <a:t>校验和</a:t>
                      </a:r>
                      <a:endParaRPr lang="zh-CN" sz="1400" kern="0" dirty="0">
                        <a:solidFill>
                          <a:schemeClr val="tx1"/>
                        </a:solidFill>
                        <a:effectLst/>
                        <a:latin typeface="+mn-lt"/>
                        <a:ea typeface="+mn-ea"/>
                        <a:cs typeface="+mn-cs"/>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253314"/>
                  </a:ext>
                </a:extLst>
              </a:tr>
            </a:tbl>
          </a:graphicData>
        </a:graphic>
      </p:graphicFrame>
      <p:sp>
        <p:nvSpPr>
          <p:cNvPr id="9" name="矩形 8"/>
          <p:cNvSpPr/>
          <p:nvPr/>
        </p:nvSpPr>
        <p:spPr>
          <a:xfrm>
            <a:off x="3165497" y="2054227"/>
            <a:ext cx="2343911" cy="361637"/>
          </a:xfrm>
          <a:prstGeom prst="rect">
            <a:avLst/>
          </a:prstGeom>
        </p:spPr>
        <p:txBody>
          <a:bodyPr wrap="none">
            <a:spAutoFit/>
          </a:bodyPr>
          <a:lstStyle/>
          <a:p>
            <a:pPr algn="ctr">
              <a:lnSpc>
                <a:spcPct val="125000"/>
              </a:lnSpc>
              <a:spcAft>
                <a:spcPts val="0"/>
              </a:spcAft>
              <a:tabLst>
                <a:tab pos="239395" algn="l"/>
              </a:tabLst>
            </a:pP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表</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  </a:t>
            </a:r>
            <a:r>
              <a:rPr lang="en-US" altLang="zh-CN" sz="1400" kern="0" dirty="0" err="1">
                <a:latin typeface="Times New Roman" panose="02020603050405020304" pitchFamily="18" charset="0"/>
                <a:ea typeface="华文仿宋" panose="02010600040101010101" pitchFamily="2" charset="-122"/>
                <a:cs typeface="Times New Roman" panose="02020603050405020304" pitchFamily="18" charset="0"/>
              </a:rPr>
              <a:t>Pelco</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-D</a:t>
            </a:r>
            <a:r>
              <a:rPr lang="zh-CN" altLang="zh-CN" sz="1400" kern="0" dirty="0">
                <a:latin typeface="Times New Roman" panose="02020603050405020304" pitchFamily="18" charset="0"/>
                <a:ea typeface="华文仿宋" panose="02010600040101010101" pitchFamily="2" charset="-122"/>
                <a:cs typeface="Times New Roman" panose="02020603050405020304" pitchFamily="18" charset="0"/>
              </a:rPr>
              <a:t>协议指令形式</a:t>
            </a:r>
            <a:endParaRPr lang="zh-CN" altLang="zh-CN" sz="1400" kern="100" dirty="0">
              <a:effectLst/>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0" name="矩形 9"/>
          <p:cNvSpPr/>
          <p:nvPr/>
        </p:nvSpPr>
        <p:spPr>
          <a:xfrm>
            <a:off x="3255264" y="3348328"/>
            <a:ext cx="2164375" cy="361637"/>
          </a:xfrm>
          <a:prstGeom prst="rect">
            <a:avLst/>
          </a:prstGeom>
        </p:spPr>
        <p:txBody>
          <a:bodyPr wrap="none">
            <a:spAutoFit/>
          </a:bodyPr>
          <a:lstStyle/>
          <a:p>
            <a:pPr algn="ctr">
              <a:lnSpc>
                <a:spcPct val="125000"/>
              </a:lnSpc>
              <a:spcAft>
                <a:spcPts val="0"/>
              </a:spcAft>
              <a:tabLst>
                <a:tab pos="239395" algn="l"/>
              </a:tabLst>
            </a:pP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表</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  </a:t>
            </a:r>
            <a:r>
              <a:rPr lang="zh-CN" altLang="zh-CN" sz="1400" kern="0" dirty="0">
                <a:latin typeface="Times New Roman" panose="02020603050405020304" pitchFamily="18" charset="0"/>
                <a:ea typeface="华文仿宋" panose="02010600040101010101" pitchFamily="2" charset="-122"/>
                <a:cs typeface="Times New Roman" panose="02020603050405020304" pitchFamily="18" charset="0"/>
              </a:rPr>
              <a:t>常用的</a:t>
            </a:r>
            <a:r>
              <a:rPr lang="en-US" altLang="zh-CN" sz="1400" kern="0" dirty="0" err="1">
                <a:latin typeface="Times New Roman" panose="02020603050405020304" pitchFamily="18" charset="0"/>
                <a:ea typeface="华文仿宋" panose="02010600040101010101" pitchFamily="2" charset="-122"/>
                <a:cs typeface="Times New Roman" panose="02020603050405020304" pitchFamily="18" charset="0"/>
              </a:rPr>
              <a:t>Pelco</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-D</a:t>
            </a:r>
            <a:r>
              <a:rPr lang="zh-CN" altLang="zh-CN" sz="1400" kern="0" dirty="0">
                <a:latin typeface="Times New Roman" panose="02020603050405020304" pitchFamily="18" charset="0"/>
                <a:ea typeface="华文仿宋" panose="02010600040101010101" pitchFamily="2" charset="-122"/>
                <a:cs typeface="Times New Roman" panose="02020603050405020304" pitchFamily="18" charset="0"/>
              </a:rPr>
              <a:t>指令</a:t>
            </a:r>
            <a:endPar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4" name="矩形 23"/>
          <p:cNvSpPr/>
          <p:nvPr/>
        </p:nvSpPr>
        <p:spPr>
          <a:xfrm>
            <a:off x="438352" y="77260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2.3  </a:t>
            </a:r>
            <a:r>
              <a:rPr lang="zh-CN" altLang="en-US" sz="2000" b="1" dirty="0" smtClean="0">
                <a:latin typeface="微软雅黑" panose="020B0503020204020204" pitchFamily="34" charset="-122"/>
                <a:ea typeface="微软雅黑" panose="020B0503020204020204" pitchFamily="34" charset="-122"/>
              </a:rPr>
              <a:t>闭环控制验证系统</a:t>
            </a:r>
            <a:endParaRPr lang="zh-CN" altLang="en-US" sz="2000" b="1" dirty="0">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0" name="文本框 19"/>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27</a:t>
            </a:r>
            <a:endParaRPr lang="zh-CN" altLang="en-US" sz="1350" dirty="0">
              <a:latin typeface="+mn-lt"/>
              <a:ea typeface="+mn-ea"/>
              <a:cs typeface="+mn-cs"/>
            </a:endParaRPr>
          </a:p>
        </p:txBody>
      </p:sp>
    </p:spTree>
    <p:extLst>
      <p:ext uri="{BB962C8B-B14F-4D97-AF65-F5344CB8AC3E}">
        <p14:creationId xmlns:p14="http://schemas.microsoft.com/office/powerpoint/2010/main" val="26183029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497539" y="1131965"/>
            <a:ext cx="1569660"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rPr>
              <a:t>捕获扫描算法</a:t>
            </a:r>
            <a:endParaRPr lang="zh-CN" altLang="en-US" b="1" dirty="0">
              <a:latin typeface="微软雅黑" panose="020B0503020204020204" pitchFamily="34" charset="-122"/>
              <a:ea typeface="微软雅黑" panose="020B0503020204020204" pitchFamily="34" charset="-122"/>
            </a:endParaRPr>
          </a:p>
        </p:txBody>
      </p:sp>
      <p:pic>
        <p:nvPicPr>
          <p:cNvPr id="19" name="图片 18" descr="C:\Users\zhengzuxiang\AppData\Local\Microsoft\Windows\INetCache\Content.Word\逐行线型扫描.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505" y="2770596"/>
            <a:ext cx="1398905" cy="1459230"/>
          </a:xfrm>
          <a:prstGeom prst="rect">
            <a:avLst/>
          </a:prstGeom>
          <a:noFill/>
          <a:ln>
            <a:noFill/>
          </a:ln>
        </p:spPr>
      </p:pic>
      <p:pic>
        <p:nvPicPr>
          <p:cNvPr id="20" name="图片 19" descr="C:\Users\zhengzuxiang\AppData\Local\Microsoft\Windows\INetCache\Content.Word\阿基米德螺线.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4104" y="2767421"/>
            <a:ext cx="1542415" cy="1462405"/>
          </a:xfrm>
          <a:prstGeom prst="rect">
            <a:avLst/>
          </a:prstGeom>
          <a:noFill/>
          <a:ln>
            <a:noFill/>
          </a:ln>
        </p:spPr>
      </p:pic>
      <p:pic>
        <p:nvPicPr>
          <p:cNvPr id="21" name="图片 20" descr="C:\Users\zhengzuxiang\AppData\Local\Microsoft\Windows\INetCache\Content.Word\矩形螺旋扫描.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0452" y="4542958"/>
            <a:ext cx="1605915" cy="1395095"/>
          </a:xfrm>
          <a:prstGeom prst="rect">
            <a:avLst/>
          </a:prstGeom>
          <a:noFill/>
          <a:ln>
            <a:noFill/>
          </a:ln>
        </p:spPr>
      </p:pic>
      <p:graphicFrame>
        <p:nvGraphicFramePr>
          <p:cNvPr id="6" name="对象 5"/>
          <p:cNvGraphicFramePr>
            <a:graphicFrameLocks noChangeAspect="1"/>
          </p:cNvGraphicFramePr>
          <p:nvPr>
            <p:extLst>
              <p:ext uri="{D42A27DB-BD31-4B8C-83A1-F6EECF244321}">
                <p14:modId xmlns:p14="http://schemas.microsoft.com/office/powerpoint/2010/main" val="2302670136"/>
              </p:ext>
            </p:extLst>
          </p:nvPr>
        </p:nvGraphicFramePr>
        <p:xfrm>
          <a:off x="4079981" y="1591824"/>
          <a:ext cx="4910257" cy="4517978"/>
        </p:xfrm>
        <a:graphic>
          <a:graphicData uri="http://schemas.openxmlformats.org/presentationml/2006/ole">
            <mc:AlternateContent xmlns:mc="http://schemas.openxmlformats.org/markup-compatibility/2006">
              <mc:Choice xmlns:v="urn:schemas-microsoft-com:vml" Requires="v">
                <p:oleObj spid="_x0000_s43116" name="Visio" r:id="rId8" imgW="7153141" imgH="6524599" progId="Visio.Drawing.15">
                  <p:embed/>
                </p:oleObj>
              </mc:Choice>
              <mc:Fallback>
                <p:oleObj name="Visio" r:id="rId8" imgW="7153141" imgH="6524599" progId="Visio.Drawing.15">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9981" y="1591824"/>
                        <a:ext cx="4910257" cy="4517978"/>
                      </a:xfrm>
                      <a:prstGeom prst="rect">
                        <a:avLst/>
                      </a:prstGeom>
                      <a:noFill/>
                    </p:spPr>
                  </p:pic>
                </p:oleObj>
              </mc:Fallback>
            </mc:AlternateContent>
          </a:graphicData>
        </a:graphic>
      </p:graphicFrame>
      <p:sp>
        <p:nvSpPr>
          <p:cNvPr id="9" name="矩形 8"/>
          <p:cNvSpPr/>
          <p:nvPr/>
        </p:nvSpPr>
        <p:spPr>
          <a:xfrm>
            <a:off x="4928528" y="6132600"/>
            <a:ext cx="2383987" cy="361637"/>
          </a:xfrm>
          <a:prstGeom prst="rect">
            <a:avLst/>
          </a:prstGeom>
        </p:spPr>
        <p:txBody>
          <a:bodyPr wrap="none">
            <a:spAutoFit/>
          </a:bodyPr>
          <a:lstStyle/>
          <a:p>
            <a:pPr algn="ctr" fontAlgn="ctr">
              <a:lnSpc>
                <a:spcPct val="125000"/>
              </a:lnSpc>
              <a:spcAft>
                <a:spcPts val="0"/>
              </a:spcAft>
              <a:tabLst>
                <a:tab pos="239395" algn="l"/>
              </a:tabLst>
            </a:pP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2.30  </a:t>
            </a:r>
            <a:r>
              <a:rPr lang="zh-CN" altLang="zh-CN" sz="1400" kern="0" dirty="0">
                <a:latin typeface="Times New Roman" panose="02020603050405020304" pitchFamily="18" charset="0"/>
                <a:ea typeface="华文仿宋" panose="02010600040101010101" pitchFamily="2" charset="-122"/>
                <a:cs typeface="Times New Roman" panose="02020603050405020304" pitchFamily="18" charset="0"/>
              </a:rPr>
              <a:t>矩形螺旋扫描流程图</a:t>
            </a:r>
            <a:endParaRPr lang="zh-CN" altLang="zh-CN" sz="1400" kern="100" dirty="0">
              <a:effectLst/>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0" name="矩形 9"/>
          <p:cNvSpPr/>
          <p:nvPr/>
        </p:nvSpPr>
        <p:spPr>
          <a:xfrm>
            <a:off x="1050452" y="5912565"/>
            <a:ext cx="1707588" cy="307777"/>
          </a:xfrm>
          <a:prstGeom prst="rect">
            <a:avLst/>
          </a:prstGeom>
        </p:spPr>
        <p:txBody>
          <a:bodyPr wrap="square">
            <a:spAutoFit/>
          </a:bodyPr>
          <a:lstStyle/>
          <a:p>
            <a:r>
              <a:rPr lang="en-US" altLang="zh-CN" sz="1400" dirty="0" smtClean="0">
                <a:latin typeface="Times New Roman" panose="02020603050405020304" pitchFamily="18" charset="0"/>
                <a:ea typeface="华文仿宋" panose="02010600040101010101" pitchFamily="2" charset="-122"/>
                <a:cs typeface="Times New Roman" panose="02020603050405020304" pitchFamily="18" charset="0"/>
              </a:rPr>
              <a:t>(</a:t>
            </a:r>
            <a:r>
              <a:rPr lang="en-US" altLang="zh-CN" sz="1400" dirty="0">
                <a:latin typeface="Times New Roman" panose="02020603050405020304" pitchFamily="18" charset="0"/>
                <a:ea typeface="华文仿宋" panose="02010600040101010101" pitchFamily="2" charset="-122"/>
                <a:cs typeface="Times New Roman" panose="02020603050405020304" pitchFamily="18" charset="0"/>
              </a:rPr>
              <a:t>c)  </a:t>
            </a:r>
            <a:r>
              <a:rPr lang="zh-CN" altLang="zh-CN" sz="1400" dirty="0">
                <a:latin typeface="Times New Roman" panose="02020603050405020304" pitchFamily="18" charset="0"/>
                <a:ea typeface="华文仿宋" panose="02010600040101010101" pitchFamily="2" charset="-122"/>
                <a:cs typeface="Times New Roman" panose="02020603050405020304" pitchFamily="18" charset="0"/>
              </a:rPr>
              <a:t>矩形螺旋扫描</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11" name="矩形 10"/>
          <p:cNvSpPr/>
          <p:nvPr/>
        </p:nvSpPr>
        <p:spPr>
          <a:xfrm>
            <a:off x="416127" y="4209145"/>
            <a:ext cx="1595309" cy="307777"/>
          </a:xfrm>
          <a:prstGeom prst="rect">
            <a:avLst/>
          </a:prstGeom>
        </p:spPr>
        <p:txBody>
          <a:bodyPr wrap="none">
            <a:spAutoFit/>
          </a:bodyPr>
          <a:lstStyle/>
          <a:p>
            <a:r>
              <a:rPr lang="en-US" altLang="zh-CN" sz="1400" dirty="0">
                <a:latin typeface="Times New Roman" panose="02020603050405020304" pitchFamily="18" charset="0"/>
                <a:ea typeface="华文仿宋" panose="02010600040101010101" pitchFamily="2" charset="-122"/>
                <a:cs typeface="Times New Roman" panose="02020603050405020304" pitchFamily="18" charset="0"/>
              </a:rPr>
              <a:t>(a)  </a:t>
            </a:r>
            <a:r>
              <a:rPr lang="zh-CN" altLang="zh-CN" sz="1400" dirty="0">
                <a:latin typeface="Times New Roman" panose="02020603050405020304" pitchFamily="18" charset="0"/>
                <a:ea typeface="华文仿宋" panose="02010600040101010101" pitchFamily="2" charset="-122"/>
                <a:cs typeface="Times New Roman" panose="02020603050405020304" pitchFamily="18" charset="0"/>
              </a:rPr>
              <a:t>逐行线型扫描 </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2" name="矩形 21"/>
          <p:cNvSpPr/>
          <p:nvPr/>
        </p:nvSpPr>
        <p:spPr>
          <a:xfrm>
            <a:off x="2039783" y="4229826"/>
            <a:ext cx="1963999" cy="307777"/>
          </a:xfrm>
          <a:prstGeom prst="rect">
            <a:avLst/>
          </a:prstGeom>
        </p:spPr>
        <p:txBody>
          <a:bodyPr wrap="none">
            <a:spAutoFit/>
          </a:bodyPr>
          <a:lstStyle/>
          <a:p>
            <a:r>
              <a:rPr lang="en-US" altLang="zh-CN" sz="1400" dirty="0">
                <a:latin typeface="Times New Roman" panose="02020603050405020304" pitchFamily="18" charset="0"/>
                <a:ea typeface="华文仿宋" panose="02010600040101010101" pitchFamily="2" charset="-122"/>
                <a:cs typeface="Times New Roman" panose="02020603050405020304" pitchFamily="18" charset="0"/>
              </a:rPr>
              <a:t>(b)  </a:t>
            </a:r>
            <a:r>
              <a:rPr lang="zh-CN" altLang="zh-CN" sz="1400" dirty="0">
                <a:latin typeface="Times New Roman" panose="02020603050405020304" pitchFamily="18" charset="0"/>
                <a:ea typeface="华文仿宋" panose="02010600040101010101" pitchFamily="2" charset="-122"/>
                <a:cs typeface="Times New Roman" panose="02020603050405020304" pitchFamily="18" charset="0"/>
              </a:rPr>
              <a:t>阿基米德螺旋扫描</a:t>
            </a:r>
            <a:r>
              <a:rPr lang="en-US" altLang="zh-CN" sz="1400" dirty="0">
                <a:latin typeface="Times New Roman" panose="02020603050405020304" pitchFamily="18" charset="0"/>
                <a:ea typeface="华文仿宋" panose="02010600040101010101" pitchFamily="2" charset="-122"/>
                <a:cs typeface="Times New Roman" panose="02020603050405020304" pitchFamily="18" charset="0"/>
              </a:rPr>
              <a:t> </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3" name="矩形 22"/>
          <p:cNvSpPr/>
          <p:nvPr/>
        </p:nvSpPr>
        <p:spPr>
          <a:xfrm>
            <a:off x="327928" y="1533189"/>
            <a:ext cx="4232921" cy="1015663"/>
          </a:xfrm>
          <a:prstGeom prst="rect">
            <a:avLst/>
          </a:prstGeom>
        </p:spPr>
        <p:txBody>
          <a:bodyPr wrap="square">
            <a:spAutoFit/>
          </a:bodyPr>
          <a:lstStyle/>
          <a:p>
            <a:pPr>
              <a:lnSpc>
                <a:spcPct val="125000"/>
              </a:lnSpc>
            </a:pPr>
            <a:r>
              <a:rPr lang="zh-CN" altLang="zh-CN" sz="16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矩形</a:t>
            </a:r>
            <a:r>
              <a:rPr lang="zh-CN" altLang="zh-CN" sz="16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螺旋</a:t>
            </a:r>
            <a:r>
              <a:rPr lang="zh-CN" altLang="en-US" sz="16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扫描</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可兼顾</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逐行线型扫描和阿基米德螺旋扫描的</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优点</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易于实现；</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从</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中心开始扫描其</a:t>
            </a:r>
            <a:r>
              <a:rPr lang="zh-CN" altLang="zh-CN" sz="16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捕获</a:t>
            </a:r>
            <a:r>
              <a:rPr lang="zh-CN" altLang="zh-CN" sz="16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概率高</a:t>
            </a:r>
            <a:r>
              <a:rPr lang="zh-CN" altLang="zh-CN" sz="16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覆盖</a:t>
            </a:r>
            <a:r>
              <a:rPr lang="zh-CN" altLang="zh-CN" sz="16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均匀</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endParaRPr>
          </a:p>
        </p:txBody>
      </p:sp>
      <p:sp>
        <p:nvSpPr>
          <p:cNvPr id="26" name="矩形 25"/>
          <p:cNvSpPr/>
          <p:nvPr/>
        </p:nvSpPr>
        <p:spPr>
          <a:xfrm>
            <a:off x="438352" y="77260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2.3  </a:t>
            </a:r>
            <a:r>
              <a:rPr lang="zh-CN" altLang="en-US" sz="2000" b="1" dirty="0" smtClean="0">
                <a:latin typeface="微软雅黑" panose="020B0503020204020204" pitchFamily="34" charset="-122"/>
                <a:ea typeface="微软雅黑" panose="020B0503020204020204" pitchFamily="34" charset="-122"/>
              </a:rPr>
              <a:t>闭环控制验证系统</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609449" y="6170688"/>
            <a:ext cx="2383986" cy="361637"/>
          </a:xfrm>
          <a:prstGeom prst="rect">
            <a:avLst/>
          </a:prstGeom>
        </p:spPr>
        <p:txBody>
          <a:bodyPr wrap="none">
            <a:spAutoFit/>
          </a:bodyPr>
          <a:lstStyle/>
          <a:p>
            <a:pPr>
              <a:lnSpc>
                <a:spcPct val="125000"/>
              </a:lnSpc>
              <a:tabLst>
                <a:tab pos="239395" algn="l"/>
              </a:tabLst>
            </a:pPr>
            <a:r>
              <a:rPr lang="zh-CN" altLang="zh-CN" sz="140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dirty="0" smtClean="0">
                <a:latin typeface="Times New Roman" panose="02020603050405020304" pitchFamily="18" charset="0"/>
                <a:ea typeface="华文仿宋" panose="02010600040101010101" pitchFamily="2" charset="-122"/>
                <a:cs typeface="Times New Roman" panose="02020603050405020304" pitchFamily="18" charset="0"/>
              </a:rPr>
              <a:t>2.29  </a:t>
            </a:r>
            <a:r>
              <a:rPr lang="zh-CN" altLang="zh-CN" sz="1400" dirty="0" smtClean="0">
                <a:latin typeface="Times New Roman" panose="02020603050405020304" pitchFamily="18" charset="0"/>
                <a:ea typeface="华文仿宋" panose="02010600040101010101" pitchFamily="2" charset="-122"/>
                <a:cs typeface="Times New Roman" panose="02020603050405020304" pitchFamily="18" charset="0"/>
              </a:rPr>
              <a:t>几种</a:t>
            </a:r>
            <a:r>
              <a:rPr lang="zh-CN" altLang="zh-CN" sz="1400" dirty="0">
                <a:latin typeface="Times New Roman" panose="02020603050405020304" pitchFamily="18" charset="0"/>
                <a:ea typeface="华文仿宋" panose="02010600040101010101" pitchFamily="2" charset="-122"/>
                <a:cs typeface="Times New Roman" panose="02020603050405020304" pitchFamily="18" charset="0"/>
              </a:rPr>
              <a:t>扫描方式示意图</a:t>
            </a:r>
          </a:p>
        </p:txBody>
      </p:sp>
      <p:sp>
        <p:nvSpPr>
          <p:cNvPr id="24" name="圆角矩形 23"/>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5" name="文本框 24"/>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28</a:t>
            </a:r>
            <a:endParaRPr lang="zh-CN" altLang="en-US" sz="1350" dirty="0">
              <a:latin typeface="+mn-lt"/>
              <a:ea typeface="+mn-ea"/>
              <a:cs typeface="+mn-cs"/>
            </a:endParaRPr>
          </a:p>
        </p:txBody>
      </p:sp>
    </p:spTree>
    <p:extLst>
      <p:ext uri="{BB962C8B-B14F-4D97-AF65-F5344CB8AC3E}">
        <p14:creationId xmlns:p14="http://schemas.microsoft.com/office/powerpoint/2010/main" val="1878485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38352" y="77260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2.3  </a:t>
            </a:r>
            <a:r>
              <a:rPr lang="zh-CN" altLang="en-US" sz="2000" b="1" dirty="0" smtClean="0">
                <a:latin typeface="微软雅黑" panose="020B0503020204020204" pitchFamily="34" charset="-122"/>
                <a:ea typeface="微软雅黑" panose="020B0503020204020204" pitchFamily="34" charset="-122"/>
              </a:rPr>
              <a:t>闭环控制验证系统</a:t>
            </a:r>
            <a:endParaRPr lang="zh-CN" altLang="en-US" sz="2000" b="1" dirty="0">
              <a:latin typeface="微软雅黑" panose="020B0503020204020204" pitchFamily="34" charset="-122"/>
              <a:ea typeface="微软雅黑" panose="020B0503020204020204" pitchFamily="34" charset="-122"/>
            </a:endParaRPr>
          </a:p>
        </p:txBody>
      </p:sp>
      <p:sp>
        <p:nvSpPr>
          <p:cNvPr id="3" name="矩形 2"/>
          <p:cNvSpPr/>
          <p:nvPr/>
        </p:nvSpPr>
        <p:spPr>
          <a:xfrm>
            <a:off x="438352" y="1390282"/>
            <a:ext cx="8157918" cy="707886"/>
          </a:xfrm>
          <a:prstGeom prst="rect">
            <a:avLst/>
          </a:prstGeom>
        </p:spPr>
        <p:txBody>
          <a:bodyPr wrap="square">
            <a:spAutoFit/>
          </a:bodyPr>
          <a:lstStyle/>
          <a:p>
            <a:pPr algn="just">
              <a:lnSpc>
                <a:spcPct val="125000"/>
              </a:lnSpc>
              <a:spcAft>
                <a:spcPts val="0"/>
              </a:spcAft>
              <a:tabLst>
                <a:tab pos="239395" algn="l"/>
              </a:tabLst>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PID</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控制器</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计算</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检测数据</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与基准参考</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值</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的</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差值</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用</a:t>
            </a:r>
            <a:r>
              <a:rPr lang="zh-CN"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比例</a:t>
            </a:r>
            <a:r>
              <a:rPr lang="en-US"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(Proportional)</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积分</a:t>
            </a:r>
            <a:r>
              <a:rPr lang="en-US"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(Integral)</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微分</a:t>
            </a:r>
            <a:r>
              <a:rPr lang="en-US"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(Derivative)</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三个单元来计算输出值，从而使系统准确快速地达到基准值，且保持稳定。</a:t>
            </a:r>
            <a:endPar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p:cNvSpPr/>
          <p:nvPr/>
        </p:nvSpPr>
        <p:spPr>
          <a:xfrm>
            <a:off x="3497539" y="1076210"/>
            <a:ext cx="1519968"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PID</a:t>
            </a:r>
            <a:r>
              <a:rPr lang="zh-CN" altLang="en-US" b="1" dirty="0" smtClean="0">
                <a:latin typeface="微软雅黑" panose="020B0503020204020204" pitchFamily="34" charset="-122"/>
                <a:ea typeface="微软雅黑" panose="020B0503020204020204" pitchFamily="34" charset="-122"/>
              </a:rPr>
              <a:t>控制</a:t>
            </a:r>
            <a:r>
              <a:rPr lang="zh-CN" altLang="zh-CN" b="1" dirty="0" smtClean="0">
                <a:latin typeface="微软雅黑" panose="020B0503020204020204" pitchFamily="34" charset="-122"/>
                <a:ea typeface="微软雅黑" panose="020B0503020204020204" pitchFamily="34" charset="-122"/>
              </a:rPr>
              <a:t>算法</a:t>
            </a:r>
            <a:endParaRPr lang="zh-CN" altLang="en-US" b="1" dirty="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235074472"/>
              </p:ext>
            </p:extLst>
          </p:nvPr>
        </p:nvGraphicFramePr>
        <p:xfrm>
          <a:off x="206611" y="2190509"/>
          <a:ext cx="5522891" cy="1651924"/>
        </p:xfrm>
        <a:graphic>
          <a:graphicData uri="http://schemas.openxmlformats.org/presentationml/2006/ole">
            <mc:AlternateContent xmlns:mc="http://schemas.openxmlformats.org/markup-compatibility/2006">
              <mc:Choice xmlns:v="urn:schemas-microsoft-com:vml" Requires="v">
                <p:oleObj spid="_x0000_s44451" name="Visio" r:id="rId5" imgW="8829599" imgH="2390685" progId="Visio.Drawing.15">
                  <p:embed/>
                </p:oleObj>
              </mc:Choice>
              <mc:Fallback>
                <p:oleObj name="Visio" r:id="rId5" imgW="8829599" imgH="2390685"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611" y="2190509"/>
                        <a:ext cx="5522891" cy="1651924"/>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6172351"/>
              </p:ext>
            </p:extLst>
          </p:nvPr>
        </p:nvGraphicFramePr>
        <p:xfrm>
          <a:off x="379315" y="4429083"/>
          <a:ext cx="3665220" cy="509403"/>
        </p:xfrm>
        <a:graphic>
          <a:graphicData uri="http://schemas.openxmlformats.org/presentationml/2006/ole">
            <mc:AlternateContent xmlns:mc="http://schemas.openxmlformats.org/markup-compatibility/2006">
              <mc:Choice xmlns:v="urn:schemas-microsoft-com:vml" Requires="v">
                <p:oleObj spid="_x0000_s44452" name="Equation" r:id="rId7" imgW="3098800" imgH="431800" progId="Equation.DSMT4">
                  <p:embed/>
                </p:oleObj>
              </mc:Choice>
              <mc:Fallback>
                <p:oleObj name="Equation" r:id="rId7" imgW="3098800" imgH="4318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315" y="4429083"/>
                        <a:ext cx="3665220" cy="509403"/>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93321636"/>
              </p:ext>
            </p:extLst>
          </p:nvPr>
        </p:nvGraphicFramePr>
        <p:xfrm>
          <a:off x="379315" y="5586699"/>
          <a:ext cx="5060254" cy="560404"/>
        </p:xfrm>
        <a:graphic>
          <a:graphicData uri="http://schemas.openxmlformats.org/presentationml/2006/ole">
            <mc:AlternateContent xmlns:mc="http://schemas.openxmlformats.org/markup-compatibility/2006">
              <mc:Choice xmlns:v="urn:schemas-microsoft-com:vml" Requires="v">
                <p:oleObj spid="_x0000_s44453" name="Equation" r:id="rId9" imgW="4101840" imgH="457200" progId="Equation.DSMT4">
                  <p:embed/>
                </p:oleObj>
              </mc:Choice>
              <mc:Fallback>
                <p:oleObj name="Equation" r:id="rId9" imgW="4101840" imgH="457200" progId="Equation.DSMT4">
                  <p:embed/>
                  <p:pic>
                    <p:nvPicPr>
                      <p:cNvPr id="0" name="Object 7"/>
                      <p:cNvPicPr>
                        <a:picLocks noChangeAspect="1" noChangeArrowheads="1"/>
                      </p:cNvPicPr>
                      <p:nvPr/>
                    </p:nvPicPr>
                    <p:blipFill>
                      <a:blip r:embed="rId10"/>
                      <a:srcRect/>
                      <a:stretch>
                        <a:fillRect/>
                      </a:stretch>
                    </p:blipFill>
                    <p:spPr bwMode="auto">
                      <a:xfrm>
                        <a:off x="379315" y="5586699"/>
                        <a:ext cx="5060254" cy="560404"/>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4157738921"/>
              </p:ext>
            </p:extLst>
          </p:nvPr>
        </p:nvGraphicFramePr>
        <p:xfrm>
          <a:off x="5761484" y="2025990"/>
          <a:ext cx="3111054" cy="4468247"/>
        </p:xfrm>
        <a:graphic>
          <a:graphicData uri="http://schemas.openxmlformats.org/presentationml/2006/ole">
            <mc:AlternateContent xmlns:mc="http://schemas.openxmlformats.org/markup-compatibility/2006">
              <mc:Choice xmlns:v="urn:schemas-microsoft-com:vml" Requires="v">
                <p:oleObj spid="_x0000_s44454" name="Visio" r:id="rId11" imgW="4667084" imgH="7172402" progId="Visio.Drawing.15">
                  <p:embed/>
                </p:oleObj>
              </mc:Choice>
              <mc:Fallback>
                <p:oleObj name="Visio" r:id="rId11" imgW="4667084" imgH="7172402" progId="Visio.Drawing.15">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1484" y="2025990"/>
                        <a:ext cx="3111054" cy="4468247"/>
                      </a:xfrm>
                      <a:prstGeom prst="rect">
                        <a:avLst/>
                      </a:prstGeom>
                      <a:noFill/>
                    </p:spPr>
                  </p:pic>
                </p:oleObj>
              </mc:Fallback>
            </mc:AlternateContent>
          </a:graphicData>
        </a:graphic>
      </p:graphicFrame>
      <p:sp>
        <p:nvSpPr>
          <p:cNvPr id="22" name="矩形 21"/>
          <p:cNvSpPr/>
          <p:nvPr/>
        </p:nvSpPr>
        <p:spPr>
          <a:xfrm>
            <a:off x="320804" y="4059751"/>
            <a:ext cx="1826141" cy="338554"/>
          </a:xfrm>
          <a:prstGeom prst="rect">
            <a:avLst/>
          </a:prstGeom>
        </p:spPr>
        <p:txBody>
          <a:bodyPr wrap="none">
            <a:spAutoFit/>
          </a:bodyPr>
          <a:lstStyle/>
          <a:p>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一般为</a:t>
            </a:r>
            <a:r>
              <a:rPr lang="zh-CN"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离散形式</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3" name="矩形 22"/>
          <p:cNvSpPr/>
          <p:nvPr/>
        </p:nvSpPr>
        <p:spPr>
          <a:xfrm>
            <a:off x="320804" y="5046518"/>
            <a:ext cx="4705281" cy="338554"/>
          </a:xfrm>
          <a:prstGeom prst="rect">
            <a:avLst/>
          </a:prstGeom>
        </p:spPr>
        <p:txBody>
          <a:bodyPr wrap="square">
            <a:spAutoFit/>
          </a:bodyPr>
          <a:lstStyle/>
          <a:p>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为方便实现，且减少计算量，采用</a:t>
            </a:r>
            <a:r>
              <a:rPr lang="zh-CN"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增量式</a:t>
            </a:r>
            <a:r>
              <a:rPr lang="en-US"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PID</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算法：</a:t>
            </a:r>
          </a:p>
        </p:txBody>
      </p:sp>
      <p:sp>
        <p:nvSpPr>
          <p:cNvPr id="24" name="矩形 23"/>
          <p:cNvSpPr/>
          <p:nvPr/>
        </p:nvSpPr>
        <p:spPr>
          <a:xfrm>
            <a:off x="2239349" y="3792722"/>
            <a:ext cx="1954381" cy="361637"/>
          </a:xfrm>
          <a:prstGeom prst="rect">
            <a:avLst/>
          </a:prstGeom>
        </p:spPr>
        <p:txBody>
          <a:bodyPr wrap="none">
            <a:spAutoFit/>
          </a:bodyPr>
          <a:lstStyle/>
          <a:p>
            <a:pPr algn="ctr" fontAlgn="ctr">
              <a:lnSpc>
                <a:spcPct val="125000"/>
              </a:lnSpc>
              <a:spcAft>
                <a:spcPts val="0"/>
              </a:spcAft>
              <a:tabLst>
                <a:tab pos="239395" algn="l"/>
              </a:tabLst>
            </a:pP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2.31  PID</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控制原理图</a:t>
            </a:r>
            <a:endParaRPr lang="zh-CN" altLang="zh-CN" sz="1400" kern="100" dirty="0">
              <a:effectLst/>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5" name="矩形 24"/>
          <p:cNvSpPr/>
          <p:nvPr/>
        </p:nvSpPr>
        <p:spPr>
          <a:xfrm>
            <a:off x="6111694" y="6432638"/>
            <a:ext cx="1954381" cy="361637"/>
          </a:xfrm>
          <a:prstGeom prst="rect">
            <a:avLst/>
          </a:prstGeom>
        </p:spPr>
        <p:txBody>
          <a:bodyPr wrap="none">
            <a:spAutoFit/>
          </a:bodyPr>
          <a:lstStyle/>
          <a:p>
            <a:pPr algn="ctr" fontAlgn="ctr">
              <a:lnSpc>
                <a:spcPct val="125000"/>
              </a:lnSpc>
              <a:spcAft>
                <a:spcPts val="0"/>
              </a:spcAft>
              <a:tabLst>
                <a:tab pos="239395" algn="l"/>
              </a:tabLst>
            </a:pP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2.32  PID</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实现流程图</a:t>
            </a:r>
            <a:endParaRPr lang="zh-CN" altLang="zh-CN" sz="1400" kern="100" dirty="0">
              <a:effectLst/>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6" name="圆角矩形 25"/>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7" name="文本框 26"/>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29</a:t>
            </a:r>
            <a:endParaRPr lang="zh-CN" altLang="en-US" sz="1350" dirty="0">
              <a:latin typeface="+mn-lt"/>
              <a:ea typeface="+mn-ea"/>
              <a:cs typeface="+mn-cs"/>
            </a:endParaRPr>
          </a:p>
        </p:txBody>
      </p:sp>
    </p:spTree>
    <p:extLst>
      <p:ext uri="{BB962C8B-B14F-4D97-AF65-F5344CB8AC3E}">
        <p14:creationId xmlns:p14="http://schemas.microsoft.com/office/powerpoint/2010/main" val="2686230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1418001" y="490097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prstClr val="black"/>
                </a:solidFill>
                <a:latin typeface="黑体" pitchFamily="49" charset="-122"/>
                <a:ea typeface="黑体" pitchFamily="49" charset="-122"/>
              </a:rPr>
              <a:t>3.</a:t>
            </a:r>
            <a:endParaRPr lang="zh-CN" altLang="en-US" noProof="1">
              <a:solidFill>
                <a:schemeClr val="bg1"/>
              </a:solidFill>
            </a:endParaRPr>
          </a:p>
        </p:txBody>
      </p:sp>
      <p:sp>
        <p:nvSpPr>
          <p:cNvPr id="17" name="椭圆 16"/>
          <p:cNvSpPr/>
          <p:nvPr/>
        </p:nvSpPr>
        <p:spPr bwMode="auto">
          <a:xfrm>
            <a:off x="1418001" y="2664912"/>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2.</a:t>
            </a:r>
            <a:endParaRPr lang="zh-CN" altLang="en-US" sz="2800" b="1" i="1" noProof="1">
              <a:solidFill>
                <a:schemeClr val="tx1"/>
              </a:solidFill>
              <a:latin typeface="黑体" pitchFamily="49" charset="-122"/>
              <a:ea typeface="黑体" pitchFamily="49" charset="-122"/>
            </a:endParaRPr>
          </a:p>
        </p:txBody>
      </p:sp>
      <p:sp>
        <p:nvSpPr>
          <p:cNvPr id="14" name="椭圆 13"/>
          <p:cNvSpPr/>
          <p:nvPr/>
        </p:nvSpPr>
        <p:spPr bwMode="auto">
          <a:xfrm>
            <a:off x="1418001" y="182222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1.</a:t>
            </a:r>
            <a:endParaRPr lang="zh-CN" altLang="en-US" sz="2800" noProof="1">
              <a:solidFill>
                <a:schemeClr val="tx1"/>
              </a:solidFill>
            </a:endParaRPr>
          </a:p>
        </p:txBody>
      </p:sp>
      <p:sp>
        <p:nvSpPr>
          <p:cNvPr id="11" name="圆角矩形 10"/>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14337" name="文本框 24"/>
          <p:cNvSpPr txBox="1">
            <a:spLocks noChangeArrowheads="1"/>
          </p:cNvSpPr>
          <p:nvPr/>
        </p:nvSpPr>
        <p:spPr bwMode="auto">
          <a:xfrm>
            <a:off x="95036" y="0"/>
            <a:ext cx="2045128" cy="584200"/>
          </a:xfrm>
          <a:prstGeom prst="rect">
            <a:avLst/>
          </a:prstGeom>
          <a:noFill/>
          <a:ln w="9525">
            <a:noFill/>
            <a:miter lim="800000"/>
            <a:headEnd/>
            <a:tailEnd/>
          </a:ln>
        </p:spPr>
        <p:txBody>
          <a:bodyPr wrap="square">
            <a:spAutoFit/>
          </a:bodyPr>
          <a:lstStyle/>
          <a:p>
            <a:pPr algn="ctr"/>
            <a:r>
              <a:rPr kumimoji="1" lang="zh-CN" altLang="en-US" sz="2800" b="1" dirty="0">
                <a:latin typeface="Microsoft YaHei" pitchFamily="34" charset="-122"/>
                <a:ea typeface="Microsoft YaHei" pitchFamily="34" charset="-122"/>
              </a:rPr>
              <a:t>目录</a:t>
            </a:r>
            <a:r>
              <a:rPr kumimoji="1" lang="zh-CN" altLang="en-US" sz="3200" b="1" dirty="0">
                <a:latin typeface="Microsoft YaHei" pitchFamily="34" charset="-122"/>
                <a:ea typeface="Microsoft YaHei" pitchFamily="34" charset="-122"/>
              </a:rPr>
              <a:t> </a:t>
            </a:r>
          </a:p>
        </p:txBody>
      </p:sp>
      <p:sp>
        <p:nvSpPr>
          <p:cNvPr id="15" name="文本框 14"/>
          <p:cNvSpPr txBox="1"/>
          <p:nvPr/>
        </p:nvSpPr>
        <p:spPr>
          <a:xfrm>
            <a:off x="8711294" y="6494237"/>
            <a:ext cx="278944" cy="300038"/>
          </a:xfrm>
          <a:prstGeom prst="rect">
            <a:avLst/>
          </a:prstGeom>
          <a:noFill/>
        </p:spPr>
        <p:txBody>
          <a:bodyPr wrap="square">
            <a:spAutoFit/>
          </a:bodyPr>
          <a:lstStyle/>
          <a:p>
            <a:pPr fontAlgn="auto">
              <a:spcBef>
                <a:spcPts val="0"/>
              </a:spcBef>
              <a:spcAft>
                <a:spcPts val="0"/>
              </a:spcAft>
              <a:defRPr/>
            </a:pPr>
            <a:r>
              <a:rPr lang="en-US" altLang="zh-CN" sz="1350" dirty="0">
                <a:latin typeface="+mn-lt"/>
                <a:ea typeface="+mn-ea"/>
                <a:cs typeface="+mn-cs"/>
              </a:rPr>
              <a:t>3</a:t>
            </a:r>
            <a:endParaRPr lang="zh-CN" altLang="en-US" sz="1350" dirty="0">
              <a:latin typeface="+mn-lt"/>
              <a:ea typeface="+mn-ea"/>
              <a:cs typeface="+mn-cs"/>
            </a:endParaRPr>
          </a:p>
        </p:txBody>
      </p:sp>
      <p:grpSp>
        <p:nvGrpSpPr>
          <p:cNvPr id="14339" name="组 2"/>
          <p:cNvGrpSpPr>
            <a:grpSpLocks/>
          </p:cNvGrpSpPr>
          <p:nvPr/>
        </p:nvGrpSpPr>
        <p:grpSpPr bwMode="auto">
          <a:xfrm rot="5400000">
            <a:off x="1094581" y="-255781"/>
            <a:ext cx="46038" cy="1778000"/>
            <a:chOff x="1" y="2266931"/>
            <a:chExt cx="12192115" cy="1446550"/>
          </a:xfrm>
        </p:grpSpPr>
        <p:sp>
          <p:nvSpPr>
            <p:cNvPr id="21" name="矩形 20"/>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2" name="矩形 21"/>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3" name="矩形 22"/>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4" name="矩形 23"/>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0"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58105" y="1822223"/>
            <a:ext cx="2709396" cy="523220"/>
          </a:xfrm>
          <a:prstGeom prst="rect">
            <a:avLst/>
          </a:prstGeom>
        </p:spPr>
        <p:txBody>
          <a:bodyPr wrap="none">
            <a:spAutoFit/>
          </a:bodyPr>
          <a:lstStyle/>
          <a:p>
            <a:r>
              <a:rPr lang="zh-CN" altLang="en-US" sz="2800" b="1" dirty="0">
                <a:latin typeface="黑体" pitchFamily="49" charset="-122"/>
                <a:ea typeface="黑体" pitchFamily="49" charset="-122"/>
              </a:rPr>
              <a:t>研究背景及意义</a:t>
            </a:r>
            <a:endParaRPr lang="zh-CN" altLang="en-US" sz="2800" dirty="0"/>
          </a:p>
        </p:txBody>
      </p:sp>
      <p:sp>
        <p:nvSpPr>
          <p:cNvPr id="4" name="矩形 3"/>
          <p:cNvSpPr/>
          <p:nvPr/>
        </p:nvSpPr>
        <p:spPr>
          <a:xfrm>
            <a:off x="2058105" y="2634337"/>
            <a:ext cx="2348720" cy="523220"/>
          </a:xfrm>
          <a:prstGeom prst="rect">
            <a:avLst/>
          </a:prstGeom>
        </p:spPr>
        <p:txBody>
          <a:bodyPr wrap="none">
            <a:spAutoFit/>
          </a:bodyPr>
          <a:lstStyle/>
          <a:p>
            <a:pPr>
              <a:buClr>
                <a:srgbClr val="FF3300"/>
              </a:buClr>
            </a:pPr>
            <a:r>
              <a:rPr lang="zh-CN" altLang="en-US" sz="2800" b="1" dirty="0">
                <a:latin typeface="黑体" pitchFamily="49" charset="-122"/>
                <a:ea typeface="黑体" pitchFamily="49" charset="-122"/>
              </a:rPr>
              <a:t>主要研究内容</a:t>
            </a:r>
            <a:endParaRPr lang="en-US" altLang="zh-CN" sz="2800" b="1" dirty="0">
              <a:latin typeface="黑体" pitchFamily="49" charset="-122"/>
              <a:ea typeface="黑体" pitchFamily="49" charset="-122"/>
            </a:endParaRPr>
          </a:p>
        </p:txBody>
      </p:sp>
      <p:sp>
        <p:nvSpPr>
          <p:cNvPr id="5" name="矩形 4"/>
          <p:cNvSpPr/>
          <p:nvPr/>
        </p:nvSpPr>
        <p:spPr>
          <a:xfrm>
            <a:off x="2058105" y="4873602"/>
            <a:ext cx="2535560" cy="523220"/>
          </a:xfrm>
          <a:prstGeom prst="rect">
            <a:avLst/>
          </a:prstGeom>
        </p:spPr>
        <p:txBody>
          <a:bodyPr wrap="square">
            <a:spAutoFit/>
          </a:bodyPr>
          <a:lstStyle/>
          <a:p>
            <a:pPr>
              <a:buClr>
                <a:srgbClr val="FF3300"/>
              </a:buClr>
            </a:pPr>
            <a:r>
              <a:rPr lang="zh-CN" altLang="en-US" sz="2800" b="1" dirty="0">
                <a:latin typeface="黑体" pitchFamily="49" charset="-122"/>
                <a:ea typeface="黑体" pitchFamily="49" charset="-122"/>
              </a:rPr>
              <a:t>总结与展望</a:t>
            </a:r>
            <a:endParaRPr lang="en-US" altLang="zh-CN" sz="2800" b="1" dirty="0">
              <a:latin typeface="黑体" pitchFamily="49" charset="-122"/>
              <a:ea typeface="黑体" pitchFamily="49" charset="-122"/>
            </a:endParaRPr>
          </a:p>
        </p:txBody>
      </p:sp>
      <p:sp>
        <p:nvSpPr>
          <p:cNvPr id="26" name="矩形 25"/>
          <p:cNvSpPr/>
          <p:nvPr/>
        </p:nvSpPr>
        <p:spPr>
          <a:xfrm>
            <a:off x="1955964" y="3204970"/>
            <a:ext cx="3339376" cy="1578317"/>
          </a:xfrm>
          <a:prstGeom prst="rect">
            <a:avLst/>
          </a:prstGeom>
        </p:spPr>
        <p:txBody>
          <a:bodyPr wrap="none">
            <a:spAutoFit/>
          </a:bodyPr>
          <a:lstStyle/>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光斑目标检测算法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光斑目标跟踪算法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闭环控制</a:t>
            </a:r>
            <a:r>
              <a:rPr lang="zh-CN" altLang="en-US" sz="2000" dirty="0" smtClean="0">
                <a:latin typeface="黑体" pitchFamily="49" charset="-122"/>
                <a:ea typeface="黑体" pitchFamily="49" charset="-122"/>
              </a:rPr>
              <a:t>验证系统</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en-US" altLang="zh-CN" sz="2000" dirty="0">
                <a:latin typeface="黑体" pitchFamily="49" charset="-122"/>
                <a:ea typeface="黑体" pitchFamily="49" charset="-122"/>
              </a:rPr>
              <a:t>APT</a:t>
            </a:r>
            <a:r>
              <a:rPr lang="zh-CN" altLang="en-US" sz="2000" dirty="0">
                <a:latin typeface="黑体" pitchFamily="49" charset="-122"/>
                <a:ea typeface="黑体" pitchFamily="49" charset="-122"/>
              </a:rPr>
              <a:t>验证系统搭建与</a:t>
            </a:r>
            <a:r>
              <a:rPr lang="zh-CN" altLang="en-US" sz="2000" dirty="0" smtClean="0">
                <a:latin typeface="黑体" pitchFamily="49" charset="-122"/>
                <a:ea typeface="黑体" pitchFamily="49" charset="-122"/>
              </a:rPr>
              <a:t>测试</a:t>
            </a:r>
            <a:endParaRPr lang="en-US" altLang="zh-CN" sz="2000" dirty="0" smtClean="0">
              <a:latin typeface="黑体" pitchFamily="49" charset="-122"/>
              <a:ea typeface="黑体" pitchFamily="49" charset="-122"/>
            </a:endParaRPr>
          </a:p>
        </p:txBody>
      </p:sp>
      <p:sp>
        <p:nvSpPr>
          <p:cNvPr id="19" name="矩形 18"/>
          <p:cNvSpPr/>
          <p:nvPr/>
        </p:nvSpPr>
        <p:spPr>
          <a:xfrm>
            <a:off x="1371674" y="2604587"/>
            <a:ext cx="3923666" cy="21787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p:cNvSpPr/>
          <p:nvPr/>
        </p:nvSpPr>
        <p:spPr>
          <a:xfrm>
            <a:off x="1371674" y="4873602"/>
            <a:ext cx="3206431"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168576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38352" y="77260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2.3  </a:t>
            </a:r>
            <a:r>
              <a:rPr lang="zh-CN" altLang="en-US" sz="2000" b="1" dirty="0" smtClean="0">
                <a:latin typeface="微软雅黑" panose="020B0503020204020204" pitchFamily="34" charset="-122"/>
                <a:ea typeface="微软雅黑" panose="020B0503020204020204" pitchFamily="34" charset="-122"/>
              </a:rPr>
              <a:t>闭环控制验证系统</a:t>
            </a:r>
            <a:endParaRPr lang="zh-CN" altLang="en-US" sz="2000" b="1" dirty="0">
              <a:latin typeface="微软雅黑" panose="020B0503020204020204" pitchFamily="34" charset="-122"/>
              <a:ea typeface="微软雅黑" panose="020B0503020204020204" pitchFamily="34" charset="-122"/>
            </a:endParaRPr>
          </a:p>
        </p:txBody>
      </p:sp>
      <p:sp>
        <p:nvSpPr>
          <p:cNvPr id="20" name="矩形 19"/>
          <p:cNvSpPr/>
          <p:nvPr/>
        </p:nvSpPr>
        <p:spPr>
          <a:xfrm>
            <a:off x="3497539" y="1076210"/>
            <a:ext cx="226215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上位机软件界面设计</a:t>
            </a:r>
            <a:endParaRPr lang="zh-CN" altLang="en-US" b="1" dirty="0">
              <a:latin typeface="微软雅黑" panose="020B0503020204020204" pitchFamily="34" charset="-122"/>
              <a:ea typeface="微软雅黑" panose="020B0503020204020204" pitchFamily="34" charset="-122"/>
            </a:endParaRPr>
          </a:p>
        </p:txBody>
      </p:sp>
      <p:sp>
        <p:nvSpPr>
          <p:cNvPr id="2" name="矩形 1"/>
          <p:cNvSpPr/>
          <p:nvPr/>
        </p:nvSpPr>
        <p:spPr>
          <a:xfrm>
            <a:off x="401724" y="1546683"/>
            <a:ext cx="8218398" cy="707886"/>
          </a:xfrm>
          <a:prstGeom prst="rect">
            <a:avLst/>
          </a:prstGeom>
        </p:spPr>
        <p:txBody>
          <a:bodyPr wrap="square">
            <a:spAutoFit/>
          </a:bodyPr>
          <a:lstStyle/>
          <a:p>
            <a:pPr>
              <a:lnSpc>
                <a:spcPct val="125000"/>
              </a:lnSpc>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基于开源</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框架</a:t>
            </a:r>
            <a:r>
              <a:rPr lang="en-US" altLang="zh-CN" sz="1600" dirty="0" err="1" smtClean="0">
                <a:latin typeface="Times New Roman" panose="02020603050405020304" pitchFamily="18" charset="0"/>
                <a:ea typeface="微软雅黑" panose="020B0503020204020204" pitchFamily="34" charset="-122"/>
                <a:cs typeface="Times New Roman" panose="02020603050405020304" pitchFamily="18" charset="0"/>
              </a:rPr>
              <a:t>Qt</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编程实现。可将检测与跟踪算法整合进上位机中，基于</a:t>
            </a:r>
            <a:r>
              <a:rPr lang="zh-CN" altLang="en-US" sz="16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信号槽机制</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，利用</a:t>
            </a:r>
            <a:r>
              <a:rPr lang="zh-CN" altLang="en-US" sz="16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多线程</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60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串口</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编程和控制电路进行通信。</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725120860"/>
              </p:ext>
            </p:extLst>
          </p:nvPr>
        </p:nvGraphicFramePr>
        <p:xfrm>
          <a:off x="4712712" y="2232060"/>
          <a:ext cx="4296576" cy="3526869"/>
        </p:xfrm>
        <a:graphic>
          <a:graphicData uri="http://schemas.openxmlformats.org/presentationml/2006/ole">
            <mc:AlternateContent xmlns:mc="http://schemas.openxmlformats.org/markup-compatibility/2006">
              <mc:Choice xmlns:v="urn:schemas-microsoft-com:vml" Requires="v">
                <p:oleObj spid="_x0000_s45158" name="Visio" r:id="rId5" imgW="7305830" imgH="6000866" progId="Visio.Drawing.15">
                  <p:embed/>
                </p:oleObj>
              </mc:Choice>
              <mc:Fallback>
                <p:oleObj name="Visio" r:id="rId5" imgW="7305830" imgH="6000866"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2712" y="2232060"/>
                        <a:ext cx="4296576" cy="3526869"/>
                      </a:xfrm>
                      <a:prstGeom prst="rect">
                        <a:avLst/>
                      </a:prstGeom>
                      <a:noFill/>
                    </p:spPr>
                  </p:pic>
                </p:oleObj>
              </mc:Fallback>
            </mc:AlternateContent>
          </a:graphicData>
        </a:graphic>
      </p:graphicFrame>
      <p:pic>
        <p:nvPicPr>
          <p:cNvPr id="24" name="图片 23" descr="上位机需求"/>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061" y="2600330"/>
            <a:ext cx="4489032" cy="2145542"/>
          </a:xfrm>
          <a:prstGeom prst="rect">
            <a:avLst/>
          </a:prstGeom>
          <a:noFill/>
          <a:ln>
            <a:noFill/>
          </a:ln>
        </p:spPr>
      </p:pic>
      <p:sp>
        <p:nvSpPr>
          <p:cNvPr id="21" name="矩形 20"/>
          <p:cNvSpPr/>
          <p:nvPr/>
        </p:nvSpPr>
        <p:spPr>
          <a:xfrm>
            <a:off x="1307171" y="4909046"/>
            <a:ext cx="1954381" cy="361637"/>
          </a:xfrm>
          <a:prstGeom prst="rect">
            <a:avLst/>
          </a:prstGeom>
        </p:spPr>
        <p:txBody>
          <a:bodyPr wrap="none">
            <a:spAutoFit/>
          </a:bodyPr>
          <a:lstStyle/>
          <a:p>
            <a:pPr algn="ctr" fontAlgn="ctr">
              <a:lnSpc>
                <a:spcPct val="125000"/>
              </a:lnSpc>
              <a:spcAft>
                <a:spcPts val="0"/>
              </a:spcAft>
              <a:tabLst>
                <a:tab pos="239395" algn="l"/>
              </a:tabLst>
            </a:pP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2.33</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软件需求结构图</a:t>
            </a:r>
            <a:endParaRPr lang="zh-CN" altLang="zh-CN" sz="1400" kern="100" dirty="0">
              <a:effectLst/>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2" name="矩形 21"/>
          <p:cNvSpPr/>
          <p:nvPr/>
        </p:nvSpPr>
        <p:spPr>
          <a:xfrm>
            <a:off x="5938311" y="5758929"/>
            <a:ext cx="1845378" cy="361637"/>
          </a:xfrm>
          <a:prstGeom prst="rect">
            <a:avLst/>
          </a:prstGeom>
        </p:spPr>
        <p:txBody>
          <a:bodyPr wrap="none">
            <a:spAutoFit/>
          </a:bodyPr>
          <a:lstStyle/>
          <a:p>
            <a:pPr algn="ctr" fontAlgn="ctr">
              <a:lnSpc>
                <a:spcPct val="125000"/>
              </a:lnSpc>
              <a:spcAft>
                <a:spcPts val="0"/>
              </a:spcAft>
              <a:tabLst>
                <a:tab pos="239395" algn="l"/>
              </a:tabLst>
            </a:pPr>
            <a:r>
              <a:rPr lang="zh-CN"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2.34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软件</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结构框图</a:t>
            </a:r>
            <a:endParaRPr lang="zh-CN" altLang="zh-CN" sz="1400" kern="100" dirty="0">
              <a:effectLst/>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3" name="圆角矩形 22"/>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5" name="文本框 24"/>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30</a:t>
            </a:r>
            <a:endParaRPr lang="zh-CN" altLang="en-US" sz="1350" dirty="0">
              <a:latin typeface="+mn-lt"/>
              <a:ea typeface="+mn-ea"/>
              <a:cs typeface="+mn-cs"/>
            </a:endParaRPr>
          </a:p>
        </p:txBody>
      </p:sp>
    </p:spTree>
    <p:extLst>
      <p:ext uri="{BB962C8B-B14F-4D97-AF65-F5344CB8AC3E}">
        <p14:creationId xmlns:p14="http://schemas.microsoft.com/office/powerpoint/2010/main" val="34483448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38352" y="77260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2.3  </a:t>
            </a:r>
            <a:r>
              <a:rPr lang="zh-CN" altLang="en-US" sz="2000" b="1" dirty="0" smtClean="0">
                <a:latin typeface="微软雅黑" panose="020B0503020204020204" pitchFamily="34" charset="-122"/>
                <a:ea typeface="微软雅黑" panose="020B0503020204020204" pitchFamily="34" charset="-122"/>
              </a:rPr>
              <a:t>闭环控制验证系统</a:t>
            </a:r>
            <a:endParaRPr lang="zh-CN" altLang="en-US" sz="2000" b="1" dirty="0">
              <a:latin typeface="微软雅黑" panose="020B0503020204020204" pitchFamily="34" charset="-122"/>
              <a:ea typeface="微软雅黑" panose="020B0503020204020204" pitchFamily="34" charset="-122"/>
            </a:endParaRPr>
          </a:p>
        </p:txBody>
      </p:sp>
      <p:sp>
        <p:nvSpPr>
          <p:cNvPr id="20" name="矩形 19"/>
          <p:cNvSpPr/>
          <p:nvPr/>
        </p:nvSpPr>
        <p:spPr>
          <a:xfrm>
            <a:off x="3473973" y="1086261"/>
            <a:ext cx="226215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上位机软件界面设计</a:t>
            </a:r>
            <a:endParaRPr lang="zh-CN" altLang="en-US" b="1" dirty="0">
              <a:latin typeface="微软雅黑" panose="020B0503020204020204" pitchFamily="34" charset="-122"/>
              <a:ea typeface="微软雅黑" panose="020B0503020204020204" pitchFamily="34" charset="-122"/>
            </a:endParaRPr>
          </a:p>
        </p:txBody>
      </p:sp>
      <p:pic>
        <p:nvPicPr>
          <p:cNvPr id="21" name="图片 20"/>
          <p:cNvPicPr/>
          <p:nvPr/>
        </p:nvPicPr>
        <p:blipFill>
          <a:blip r:embed="rId4"/>
          <a:stretch>
            <a:fillRect/>
          </a:stretch>
        </p:blipFill>
        <p:spPr>
          <a:xfrm>
            <a:off x="225425" y="2107808"/>
            <a:ext cx="4379627" cy="3029639"/>
          </a:xfrm>
          <a:prstGeom prst="rect">
            <a:avLst/>
          </a:prstGeom>
        </p:spPr>
      </p:pic>
      <p:pic>
        <p:nvPicPr>
          <p:cNvPr id="22" name="图片 21"/>
          <p:cNvPicPr/>
          <p:nvPr/>
        </p:nvPicPr>
        <p:blipFill>
          <a:blip r:embed="rId5"/>
          <a:stretch>
            <a:fillRect/>
          </a:stretch>
        </p:blipFill>
        <p:spPr>
          <a:xfrm>
            <a:off x="4706514" y="2107808"/>
            <a:ext cx="4166024" cy="3044127"/>
          </a:xfrm>
          <a:prstGeom prst="rect">
            <a:avLst/>
          </a:prstGeom>
        </p:spPr>
      </p:pic>
      <p:sp>
        <p:nvSpPr>
          <p:cNvPr id="23" name="矩形 22"/>
          <p:cNvSpPr/>
          <p:nvPr/>
        </p:nvSpPr>
        <p:spPr>
          <a:xfrm>
            <a:off x="1581516" y="5113360"/>
            <a:ext cx="1486304"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2.35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构建</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工程</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4" name="矩形 23"/>
          <p:cNvSpPr/>
          <p:nvPr/>
        </p:nvSpPr>
        <p:spPr>
          <a:xfrm>
            <a:off x="5976652" y="5155865"/>
            <a:ext cx="1845377"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2.36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程序</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完整界面</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5" name="圆角矩形 24"/>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6" name="文本框 25"/>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31</a:t>
            </a:r>
            <a:endParaRPr lang="zh-CN" altLang="en-US" sz="1350" dirty="0">
              <a:latin typeface="+mn-lt"/>
              <a:ea typeface="+mn-ea"/>
              <a:cs typeface="+mn-cs"/>
            </a:endParaRPr>
          </a:p>
        </p:txBody>
      </p:sp>
    </p:spTree>
    <p:extLst>
      <p:ext uri="{BB962C8B-B14F-4D97-AF65-F5344CB8AC3E}">
        <p14:creationId xmlns:p14="http://schemas.microsoft.com/office/powerpoint/2010/main" val="8298357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38352" y="77260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2.3  </a:t>
            </a:r>
            <a:r>
              <a:rPr lang="zh-CN" altLang="en-US" sz="2000" b="1" dirty="0" smtClean="0">
                <a:latin typeface="微软雅黑" panose="020B0503020204020204" pitchFamily="34" charset="-122"/>
                <a:ea typeface="微软雅黑" panose="020B0503020204020204" pitchFamily="34" charset="-122"/>
              </a:rPr>
              <a:t>闭环控制验证系统</a:t>
            </a:r>
            <a:endParaRPr lang="zh-CN" altLang="en-US" sz="2000" b="1" dirty="0">
              <a:latin typeface="微软雅黑" panose="020B0503020204020204" pitchFamily="34" charset="-122"/>
              <a:ea typeface="微软雅黑" panose="020B0503020204020204" pitchFamily="34" charset="-122"/>
            </a:endParaRPr>
          </a:p>
        </p:txBody>
      </p:sp>
      <p:pic>
        <p:nvPicPr>
          <p:cNvPr id="21" name="图片 20"/>
          <p:cNvPicPr/>
          <p:nvPr/>
        </p:nvPicPr>
        <p:blipFill>
          <a:blip r:embed="rId5"/>
          <a:stretch>
            <a:fillRect/>
          </a:stretch>
        </p:blipFill>
        <p:spPr>
          <a:xfrm>
            <a:off x="4138885" y="1612580"/>
            <a:ext cx="3529941" cy="1305264"/>
          </a:xfrm>
          <a:prstGeom prst="rect">
            <a:avLst/>
          </a:prstGeom>
        </p:spPr>
      </p:pic>
      <p:pic>
        <p:nvPicPr>
          <p:cNvPr id="22" name="图片 21"/>
          <p:cNvPicPr/>
          <p:nvPr/>
        </p:nvPicPr>
        <p:blipFill>
          <a:blip r:embed="rId6"/>
          <a:stretch>
            <a:fillRect/>
          </a:stretch>
        </p:blipFill>
        <p:spPr>
          <a:xfrm>
            <a:off x="0" y="3233820"/>
            <a:ext cx="5339034" cy="1736869"/>
          </a:xfrm>
          <a:prstGeom prst="rect">
            <a:avLst/>
          </a:prstGeom>
        </p:spPr>
      </p:pic>
      <p:pic>
        <p:nvPicPr>
          <p:cNvPr id="23" name="图片 22"/>
          <p:cNvPicPr/>
          <p:nvPr/>
        </p:nvPicPr>
        <p:blipFill>
          <a:blip r:embed="rId7"/>
          <a:stretch>
            <a:fillRect/>
          </a:stretch>
        </p:blipFill>
        <p:spPr>
          <a:xfrm>
            <a:off x="5516202" y="2969563"/>
            <a:ext cx="3219248" cy="1770554"/>
          </a:xfrm>
          <a:prstGeom prst="rect">
            <a:avLst/>
          </a:prstGeom>
        </p:spPr>
      </p:pic>
      <p:pic>
        <p:nvPicPr>
          <p:cNvPr id="24" name="图片 23"/>
          <p:cNvPicPr/>
          <p:nvPr/>
        </p:nvPicPr>
        <p:blipFill>
          <a:blip r:embed="rId8"/>
          <a:stretch>
            <a:fillRect/>
          </a:stretch>
        </p:blipFill>
        <p:spPr>
          <a:xfrm>
            <a:off x="57509" y="4986470"/>
            <a:ext cx="3693782" cy="1825677"/>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337285112"/>
              </p:ext>
            </p:extLst>
          </p:nvPr>
        </p:nvGraphicFramePr>
        <p:xfrm>
          <a:off x="399810" y="1321636"/>
          <a:ext cx="3256441" cy="1628221"/>
        </p:xfrm>
        <a:graphic>
          <a:graphicData uri="http://schemas.openxmlformats.org/presentationml/2006/ole">
            <mc:AlternateContent xmlns:mc="http://schemas.openxmlformats.org/markup-compatibility/2006">
              <mc:Choice xmlns:v="urn:schemas-microsoft-com:vml" Requires="v">
                <p:oleObj spid="_x0000_s50282" name="Visio" r:id="rId9" imgW="5143543" imgH="2562367" progId="Visio.Drawing.15">
                  <p:embed/>
                </p:oleObj>
              </mc:Choice>
              <mc:Fallback>
                <p:oleObj name="Visio" r:id="rId9" imgW="5143543" imgH="2562367" progId="Visio.Drawing.15">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810" y="1321636"/>
                        <a:ext cx="3256441" cy="1628221"/>
                      </a:xfrm>
                      <a:prstGeom prst="rect">
                        <a:avLst/>
                      </a:prstGeom>
                      <a:noFill/>
                    </p:spPr>
                  </p:pic>
                </p:oleObj>
              </mc:Fallback>
            </mc:AlternateContent>
          </a:graphicData>
        </a:graphic>
      </p:graphicFrame>
      <p:pic>
        <p:nvPicPr>
          <p:cNvPr id="26" name="图片 25"/>
          <p:cNvPicPr/>
          <p:nvPr/>
        </p:nvPicPr>
        <p:blipFill>
          <a:blip r:embed="rId11"/>
          <a:stretch>
            <a:fillRect/>
          </a:stretch>
        </p:blipFill>
        <p:spPr>
          <a:xfrm>
            <a:off x="3751291" y="4791836"/>
            <a:ext cx="2643604" cy="1671944"/>
          </a:xfrm>
          <a:prstGeom prst="rect">
            <a:avLst/>
          </a:prstGeom>
        </p:spPr>
      </p:pic>
      <p:pic>
        <p:nvPicPr>
          <p:cNvPr id="27" name="图片 26" descr="C:\Users\zhengzuxiang\AppData\Local\Microsoft\Windows\INetCache\Content.Word\IMG_20210309_161839.jpg"/>
          <p:cNvPicPr/>
          <p:nvPr/>
        </p:nvPicPr>
        <p:blipFill>
          <a:blip r:embed="rId12" cstate="print">
            <a:extLst>
              <a:ext uri="{28A0092B-C50C-407E-A947-70E740481C1C}">
                <a14:useLocalDpi xmlns:a14="http://schemas.microsoft.com/office/drawing/2010/main" val="0"/>
              </a:ext>
            </a:extLst>
          </a:blip>
          <a:srcRect l="1659" t="7204" r="3049" b="14600"/>
          <a:stretch>
            <a:fillRect/>
          </a:stretch>
        </p:blipFill>
        <p:spPr bwMode="auto">
          <a:xfrm>
            <a:off x="6394895" y="4791836"/>
            <a:ext cx="2649072" cy="1671944"/>
          </a:xfrm>
          <a:prstGeom prst="rect">
            <a:avLst/>
          </a:prstGeom>
          <a:noFill/>
          <a:ln>
            <a:noFill/>
          </a:ln>
        </p:spPr>
      </p:pic>
      <p:sp>
        <p:nvSpPr>
          <p:cNvPr id="4" name="矩形 3"/>
          <p:cNvSpPr/>
          <p:nvPr/>
        </p:nvSpPr>
        <p:spPr>
          <a:xfrm>
            <a:off x="7758330" y="2069804"/>
            <a:ext cx="902811" cy="307777"/>
          </a:xfrm>
          <a:prstGeom prst="rect">
            <a:avLst/>
          </a:prstGeom>
        </p:spPr>
        <p:txBody>
          <a:bodyPr wrap="none">
            <a:spAutoFit/>
          </a:bodyPr>
          <a:lstStyle/>
          <a:p>
            <a:r>
              <a:rPr lang="zh-CN" altLang="en-US"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电源模块</a:t>
            </a:r>
            <a:endParaRPr lang="zh-CN" altLang="en-US" sz="1400" dirty="0">
              <a:solidFill>
                <a:srgbClr val="0070C0"/>
              </a:solidFill>
            </a:endParaRPr>
          </a:p>
        </p:txBody>
      </p:sp>
      <p:sp>
        <p:nvSpPr>
          <p:cNvPr id="28" name="矩形 27"/>
          <p:cNvSpPr/>
          <p:nvPr/>
        </p:nvSpPr>
        <p:spPr>
          <a:xfrm>
            <a:off x="57509" y="4662912"/>
            <a:ext cx="1261884" cy="307777"/>
          </a:xfrm>
          <a:prstGeom prst="rect">
            <a:avLst/>
          </a:prstGeom>
        </p:spPr>
        <p:txBody>
          <a:bodyPr wrap="none">
            <a:spAutoFit/>
          </a:bodyPr>
          <a:lstStyle/>
          <a:p>
            <a:r>
              <a:rPr lang="zh-CN" altLang="en-US"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控制芯片电路</a:t>
            </a:r>
            <a:endParaRPr lang="zh-CN" altLang="en-US" sz="1400" dirty="0">
              <a:solidFill>
                <a:srgbClr val="0070C0"/>
              </a:solidFill>
            </a:endParaRPr>
          </a:p>
        </p:txBody>
      </p:sp>
      <p:sp>
        <p:nvSpPr>
          <p:cNvPr id="29" name="矩形 28"/>
          <p:cNvSpPr/>
          <p:nvPr/>
        </p:nvSpPr>
        <p:spPr>
          <a:xfrm>
            <a:off x="7338871" y="3038790"/>
            <a:ext cx="1431802" cy="307777"/>
          </a:xfrm>
          <a:prstGeom prst="rect">
            <a:avLst/>
          </a:prstGeom>
        </p:spPr>
        <p:txBody>
          <a:bodyPr wrap="none">
            <a:spAutoFit/>
          </a:bodyPr>
          <a:lstStyle/>
          <a:p>
            <a:r>
              <a:rPr lang="en-US" altLang="zh-CN"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USB</a:t>
            </a:r>
            <a:r>
              <a:rPr lang="zh-CN" altLang="en-US"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转串口模块</a:t>
            </a:r>
            <a:endParaRPr lang="zh-CN" altLang="en-US" sz="1400" dirty="0">
              <a:solidFill>
                <a:srgbClr val="0070C0"/>
              </a:solidFill>
            </a:endParaRPr>
          </a:p>
        </p:txBody>
      </p:sp>
      <p:sp>
        <p:nvSpPr>
          <p:cNvPr id="32" name="矩形 31"/>
          <p:cNvSpPr/>
          <p:nvPr/>
        </p:nvSpPr>
        <p:spPr>
          <a:xfrm>
            <a:off x="19560" y="6181446"/>
            <a:ext cx="1391728" cy="307777"/>
          </a:xfrm>
          <a:prstGeom prst="rect">
            <a:avLst/>
          </a:prstGeom>
        </p:spPr>
        <p:txBody>
          <a:bodyPr wrap="none">
            <a:spAutoFit/>
          </a:bodyPr>
          <a:lstStyle/>
          <a:p>
            <a:r>
              <a:rPr lang="en-US" altLang="zh-CN"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RS485</a:t>
            </a:r>
            <a:r>
              <a:rPr lang="zh-CN" altLang="en-US"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通信模块</a:t>
            </a:r>
            <a:endParaRPr lang="zh-CN" altLang="en-US" sz="1400" dirty="0">
              <a:solidFill>
                <a:srgbClr val="0070C0"/>
              </a:solidFill>
            </a:endParaRPr>
          </a:p>
        </p:txBody>
      </p:sp>
      <p:sp>
        <p:nvSpPr>
          <p:cNvPr id="33" name="矩形 32"/>
          <p:cNvSpPr/>
          <p:nvPr/>
        </p:nvSpPr>
        <p:spPr>
          <a:xfrm>
            <a:off x="5043382" y="6496760"/>
            <a:ext cx="2868093" cy="307777"/>
          </a:xfrm>
          <a:prstGeom prst="rect">
            <a:avLst/>
          </a:prstGeom>
        </p:spPr>
        <p:txBody>
          <a:bodyPr wrap="none">
            <a:spAutoFit/>
          </a:bodyPr>
          <a:lstStyle/>
          <a:p>
            <a:r>
              <a:rPr lang="en-US" altLang="zh-CN"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STM32</a:t>
            </a:r>
            <a:r>
              <a:rPr lang="zh-CN" altLang="en-US"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控制电路</a:t>
            </a:r>
            <a:r>
              <a:rPr lang="en-US" altLang="zh-CN"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PCB</a:t>
            </a:r>
            <a:r>
              <a:rPr lang="zh-CN" altLang="en-US"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版图与实物图</a:t>
            </a:r>
            <a:endParaRPr lang="zh-CN" altLang="en-US" sz="1400" dirty="0">
              <a:solidFill>
                <a:srgbClr val="0070C0"/>
              </a:solidFill>
            </a:endParaRPr>
          </a:p>
        </p:txBody>
      </p:sp>
      <p:sp>
        <p:nvSpPr>
          <p:cNvPr id="34" name="矩形 33"/>
          <p:cNvSpPr/>
          <p:nvPr/>
        </p:nvSpPr>
        <p:spPr>
          <a:xfrm>
            <a:off x="3196919" y="1043788"/>
            <a:ext cx="3068469"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基于</a:t>
            </a:r>
            <a:r>
              <a:rPr lang="en-US" altLang="zh-CN" b="1" dirty="0" smtClean="0">
                <a:latin typeface="微软雅黑" panose="020B0503020204020204" pitchFamily="34" charset="-122"/>
                <a:ea typeface="微软雅黑" panose="020B0503020204020204" pitchFamily="34" charset="-122"/>
              </a:rPr>
              <a:t>STM32</a:t>
            </a:r>
            <a:r>
              <a:rPr lang="zh-CN" altLang="en-US" b="1" dirty="0" smtClean="0">
                <a:latin typeface="微软雅黑" panose="020B0503020204020204" pitchFamily="34" charset="-122"/>
                <a:ea typeface="微软雅黑" panose="020B0503020204020204" pitchFamily="34" charset="-122"/>
              </a:rPr>
              <a:t>的控制电路设计</a:t>
            </a:r>
            <a:endParaRPr lang="zh-CN" altLang="en-US" b="1" dirty="0">
              <a:latin typeface="微软雅黑" panose="020B0503020204020204" pitchFamily="34" charset="-122"/>
              <a:ea typeface="微软雅黑" panose="020B0503020204020204" pitchFamily="34" charset="-122"/>
            </a:endParaRPr>
          </a:p>
        </p:txBody>
      </p:sp>
      <p:sp>
        <p:nvSpPr>
          <p:cNvPr id="35" name="矩形 34"/>
          <p:cNvSpPr/>
          <p:nvPr/>
        </p:nvSpPr>
        <p:spPr>
          <a:xfrm>
            <a:off x="1216728" y="2649286"/>
            <a:ext cx="1674813" cy="523220"/>
          </a:xfrm>
          <a:prstGeom prst="rect">
            <a:avLst/>
          </a:prstGeom>
        </p:spPr>
        <p:txBody>
          <a:bodyPr wrap="square">
            <a:spAutoFit/>
          </a:bodyPr>
          <a:lstStyle/>
          <a:p>
            <a:pPr algn="ct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2.37  </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STM32</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云台控制原理</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6" name="圆角矩形 35"/>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7" name="文本框 36"/>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32</a:t>
            </a:r>
            <a:endParaRPr lang="zh-CN" altLang="en-US" sz="1350" dirty="0">
              <a:latin typeface="+mn-lt"/>
              <a:ea typeface="+mn-ea"/>
              <a:cs typeface="+mn-cs"/>
            </a:endParaRPr>
          </a:p>
        </p:txBody>
      </p:sp>
    </p:spTree>
    <p:extLst>
      <p:ext uri="{BB962C8B-B14F-4D97-AF65-F5344CB8AC3E}">
        <p14:creationId xmlns:p14="http://schemas.microsoft.com/office/powerpoint/2010/main" val="2547575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38352" y="77260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2.3  </a:t>
            </a:r>
            <a:r>
              <a:rPr lang="zh-CN" altLang="en-US" sz="2000" b="1" dirty="0" smtClean="0">
                <a:latin typeface="微软雅黑" panose="020B0503020204020204" pitchFamily="34" charset="-122"/>
                <a:ea typeface="微软雅黑" panose="020B0503020204020204" pitchFamily="34" charset="-122"/>
              </a:rPr>
              <a:t>闭环控制验证系统</a:t>
            </a:r>
            <a:endParaRPr lang="zh-CN" altLang="en-US" sz="2000" b="1" dirty="0">
              <a:latin typeface="微软雅黑" panose="020B0503020204020204" pitchFamily="34" charset="-122"/>
              <a:ea typeface="微软雅黑" panose="020B0503020204020204" pitchFamily="34" charset="-122"/>
            </a:endParaRPr>
          </a:p>
        </p:txBody>
      </p:sp>
      <p:sp>
        <p:nvSpPr>
          <p:cNvPr id="20" name="矩形 19"/>
          <p:cNvSpPr/>
          <p:nvPr/>
        </p:nvSpPr>
        <p:spPr>
          <a:xfrm>
            <a:off x="3572616" y="1043788"/>
            <a:ext cx="2031325"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稳定控制电路设计</a:t>
            </a:r>
            <a:endParaRPr lang="zh-CN" altLang="en-US" b="1" dirty="0">
              <a:latin typeface="微软雅黑" panose="020B0503020204020204" pitchFamily="34" charset="-122"/>
              <a:ea typeface="微软雅黑" panose="020B0503020204020204" pitchFamily="34" charset="-122"/>
            </a:endParaRPr>
          </a:p>
        </p:txBody>
      </p:sp>
      <p:pic>
        <p:nvPicPr>
          <p:cNvPr id="23" name="图片 22"/>
          <p:cNvPicPr/>
          <p:nvPr/>
        </p:nvPicPr>
        <p:blipFill>
          <a:blip r:embed="rId5"/>
          <a:stretch>
            <a:fillRect/>
          </a:stretch>
        </p:blipFill>
        <p:spPr>
          <a:xfrm>
            <a:off x="6965431" y="4769193"/>
            <a:ext cx="1940560" cy="1494790"/>
          </a:xfrm>
          <a:prstGeom prst="rect">
            <a:avLst/>
          </a:prstGeom>
        </p:spPr>
      </p:pic>
      <p:pic>
        <p:nvPicPr>
          <p:cNvPr id="24" name="图片 23" descr="IMG_20210318_152946"/>
          <p:cNvPicPr/>
          <p:nvPr/>
        </p:nvPicPr>
        <p:blipFill>
          <a:blip r:embed="rId6" cstate="print">
            <a:extLst>
              <a:ext uri="{28A0092B-C50C-407E-A947-70E740481C1C}">
                <a14:useLocalDpi xmlns:a14="http://schemas.microsoft.com/office/drawing/2010/main" val="0"/>
              </a:ext>
            </a:extLst>
          </a:blip>
          <a:srcRect l="17839" t="19958" r="29041" b="25510"/>
          <a:stretch>
            <a:fillRect/>
          </a:stretch>
        </p:blipFill>
        <p:spPr bwMode="auto">
          <a:xfrm>
            <a:off x="6955906" y="3256579"/>
            <a:ext cx="1915795" cy="1481455"/>
          </a:xfrm>
          <a:prstGeom prst="rect">
            <a:avLst/>
          </a:prstGeom>
          <a:noFill/>
          <a:ln>
            <a:noFill/>
          </a:ln>
        </p:spPr>
      </p:pic>
      <p:pic>
        <p:nvPicPr>
          <p:cNvPr id="25" name="图片 24"/>
          <p:cNvPicPr/>
          <p:nvPr/>
        </p:nvPicPr>
        <p:blipFill>
          <a:blip r:embed="rId7"/>
          <a:stretch>
            <a:fillRect/>
          </a:stretch>
        </p:blipFill>
        <p:spPr>
          <a:xfrm>
            <a:off x="4057650" y="3332779"/>
            <a:ext cx="2866824" cy="2874658"/>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1488301399"/>
              </p:ext>
            </p:extLst>
          </p:nvPr>
        </p:nvGraphicFramePr>
        <p:xfrm>
          <a:off x="829053" y="5147289"/>
          <a:ext cx="1828998" cy="519040"/>
        </p:xfrm>
        <a:graphic>
          <a:graphicData uri="http://schemas.openxmlformats.org/presentationml/2006/ole">
            <mc:AlternateContent xmlns:mc="http://schemas.openxmlformats.org/markup-compatibility/2006">
              <mc:Choice xmlns:v="urn:schemas-microsoft-com:vml" Requires="v">
                <p:oleObj spid="_x0000_s49471" name="Equation" r:id="rId8" imgW="1524000" imgH="431800" progId="Equation.DSMT4">
                  <p:embed/>
                </p:oleObj>
              </mc:Choice>
              <mc:Fallback>
                <p:oleObj name="Equation" r:id="rId8" imgW="1524000" imgH="431800" progId="Equation.DSMT4">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9053" y="5147289"/>
                        <a:ext cx="1828998" cy="519040"/>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39577695"/>
              </p:ext>
            </p:extLst>
          </p:nvPr>
        </p:nvGraphicFramePr>
        <p:xfrm>
          <a:off x="810003" y="5704629"/>
          <a:ext cx="2076975" cy="304270"/>
        </p:xfrm>
        <a:graphic>
          <a:graphicData uri="http://schemas.openxmlformats.org/presentationml/2006/ole">
            <mc:AlternateContent xmlns:mc="http://schemas.openxmlformats.org/markup-compatibility/2006">
              <mc:Choice xmlns:v="urn:schemas-microsoft-com:vml" Requires="v">
                <p:oleObj spid="_x0000_s49472" name="Equation" r:id="rId10" imgW="1625600" imgH="228600" progId="Equation.DSMT4">
                  <p:embed/>
                </p:oleObj>
              </mc:Choice>
              <mc:Fallback>
                <p:oleObj name="Equation" r:id="rId10" imgW="1625600" imgH="228600" progId="Equation.DSMT4">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0003" y="5704629"/>
                        <a:ext cx="2076975" cy="30427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550011"/>
              </p:ext>
            </p:extLst>
          </p:nvPr>
        </p:nvGraphicFramePr>
        <p:xfrm>
          <a:off x="810003" y="5994971"/>
          <a:ext cx="2062759" cy="575328"/>
        </p:xfrm>
        <a:graphic>
          <a:graphicData uri="http://schemas.openxmlformats.org/presentationml/2006/ole">
            <mc:AlternateContent xmlns:mc="http://schemas.openxmlformats.org/markup-compatibility/2006">
              <mc:Choice xmlns:v="urn:schemas-microsoft-com:vml" Requires="v">
                <p:oleObj spid="_x0000_s49473" name="Equation" r:id="rId12" imgW="1536700" imgH="431800" progId="Equation.DSMT4">
                  <p:embed/>
                </p:oleObj>
              </mc:Choice>
              <mc:Fallback>
                <p:oleObj name="Equation" r:id="rId12" imgW="1536700" imgH="431800" progId="Equation.DSMT4">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0003" y="5994971"/>
                        <a:ext cx="2062759" cy="575328"/>
                      </a:xfrm>
                      <a:prstGeom prst="rect">
                        <a:avLst/>
                      </a:prstGeom>
                      <a:noFill/>
                    </p:spPr>
                  </p:pic>
                </p:oleObj>
              </mc:Fallback>
            </mc:AlternateContent>
          </a:graphicData>
        </a:graphic>
      </p:graphicFrame>
      <p:sp>
        <p:nvSpPr>
          <p:cNvPr id="26" name="矩形 25"/>
          <p:cNvSpPr/>
          <p:nvPr/>
        </p:nvSpPr>
        <p:spPr>
          <a:xfrm>
            <a:off x="454347" y="1395266"/>
            <a:ext cx="7462867" cy="338554"/>
          </a:xfrm>
          <a:prstGeom prst="rect">
            <a:avLst/>
          </a:prstGeom>
        </p:spPr>
        <p:txBody>
          <a:bodyPr wrap="square">
            <a:spAutoFit/>
          </a:bodyPr>
          <a:lstStyle/>
          <a:p>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为保证伺服系统稳定工作，采用</a:t>
            </a:r>
            <a:r>
              <a:rPr lang="zh-CN" altLang="en-US"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惯性传感单元</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芯片</a:t>
            </a:r>
            <a:r>
              <a:rPr lang="en-US" altLang="zh-CN"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MPU6050</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检测系统的姿态信息。</a:t>
            </a:r>
            <a:endParaRPr lang="zh-CN" altLang="en-US" sz="1600" dirty="0"/>
          </a:p>
        </p:txBody>
      </p:sp>
      <p:sp>
        <p:nvSpPr>
          <p:cNvPr id="8" name="矩形 7"/>
          <p:cNvSpPr/>
          <p:nvPr/>
        </p:nvSpPr>
        <p:spPr>
          <a:xfrm>
            <a:off x="465265" y="1759495"/>
            <a:ext cx="8246029" cy="1015663"/>
          </a:xfrm>
          <a:prstGeom prst="rect">
            <a:avLst/>
          </a:prstGeom>
        </p:spPr>
        <p:txBody>
          <a:bodyPr wrap="square">
            <a:spAutoFit/>
          </a:bodyPr>
          <a:lstStyle/>
          <a:p>
            <a:pPr algn="just">
              <a:lnSpc>
                <a:spcPct val="125000"/>
              </a:lnSpc>
            </a:pP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芯片</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内置</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了</a:t>
            </a:r>
            <a:r>
              <a:rPr lang="en-US" altLang="zh-CN" sz="16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6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轴加速度计</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6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轴陀螺仪</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1600" kern="0"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总线输出各轴的</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16</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位</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AD</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数据。芯片还内置</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了</a:t>
            </a:r>
            <a:r>
              <a:rPr lang="zh-CN" altLang="en-US"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数字运动处理器</a:t>
            </a:r>
            <a:r>
              <a:rPr lang="en-US" altLang="zh-CN" sz="16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(Digital Motion Processor, DMP)</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引擎，</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DMP</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可读取加速度计和陀螺仪的</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16</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位</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AD</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数据、并直接输出</a:t>
            </a:r>
            <a:r>
              <a:rPr lang="zh-CN" altLang="zh-CN"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四元数</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减轻外围</a:t>
            </a:r>
            <a:r>
              <a:rPr lang="en-US"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MCU</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计算负担。</a:t>
            </a:r>
            <a:endPar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p:cNvSpPr/>
          <p:nvPr/>
        </p:nvSpPr>
        <p:spPr>
          <a:xfrm>
            <a:off x="465265" y="2797361"/>
            <a:ext cx="7889553" cy="400110"/>
          </a:xfrm>
          <a:prstGeom prst="rect">
            <a:avLst/>
          </a:prstGeom>
        </p:spPr>
        <p:txBody>
          <a:bodyPr wrap="square">
            <a:spAutoFit/>
          </a:bodyPr>
          <a:lstStyle/>
          <a:p>
            <a:pPr>
              <a:lnSpc>
                <a:spcPct val="125000"/>
              </a:lnSpc>
            </a:pP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载体</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旋转的</a:t>
            </a:r>
            <a:r>
              <a:rPr lang="zh-CN" altLang="en-US" sz="16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俯仰</a:t>
            </a:r>
            <a:r>
              <a:rPr lang="zh-CN" altLang="en-US"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角</a:t>
            </a:r>
            <a:r>
              <a:rPr lang="en-US" altLang="zh-CN"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(Pitch)</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航向角</a:t>
            </a:r>
            <a:r>
              <a:rPr lang="en-US" altLang="zh-CN"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(Yaw)</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横滚</a:t>
            </a:r>
            <a:r>
              <a:rPr lang="zh-CN" altLang="en-US"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角</a:t>
            </a:r>
            <a:r>
              <a:rPr lang="en-US" altLang="zh-CN" sz="1600" kern="0" dirty="0" smtClean="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(Roll)</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表示</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为</a:t>
            </a:r>
            <a:r>
              <a:rPr lang="en-US" altLang="zh-CN" sz="1600" i="1"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θ</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ψ</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i="1" kern="0" dirty="0">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rPr>
              <a:t>φ</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三个</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欧拉角</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41" name="图片 40"/>
          <p:cNvPicPr>
            <a:picLocks noChangeAspect="1"/>
          </p:cNvPicPr>
          <p:nvPr/>
        </p:nvPicPr>
        <p:blipFill>
          <a:blip r:embed="rId14"/>
          <a:stretch>
            <a:fillRect/>
          </a:stretch>
        </p:blipFill>
        <p:spPr>
          <a:xfrm>
            <a:off x="810003" y="3236502"/>
            <a:ext cx="1684054" cy="1263041"/>
          </a:xfrm>
          <a:prstGeom prst="rect">
            <a:avLst/>
          </a:prstGeom>
        </p:spPr>
      </p:pic>
      <p:sp>
        <p:nvSpPr>
          <p:cNvPr id="42" name="矩形 41"/>
          <p:cNvSpPr/>
          <p:nvPr/>
        </p:nvSpPr>
        <p:spPr>
          <a:xfrm>
            <a:off x="465265" y="4776699"/>
            <a:ext cx="3057247" cy="336887"/>
          </a:xfrm>
          <a:prstGeom prst="rect">
            <a:avLst/>
          </a:prstGeom>
        </p:spPr>
        <p:txBody>
          <a:bodyPr wrap="none">
            <a:spAutoFit/>
          </a:bodyPr>
          <a:lstStyle/>
          <a:p>
            <a:pPr>
              <a:lnSpc>
                <a:spcPct val="125000"/>
              </a:lnSpc>
              <a:tabLst>
                <a:tab pos="239395" algn="l"/>
              </a:tabLst>
            </a:pPr>
            <a:r>
              <a:rPr lang="zh-CN" altLang="zh-CN" sz="1400" kern="0" dirty="0">
                <a:latin typeface="Times New Roman" panose="02020603050405020304" pitchFamily="18" charset="0"/>
                <a:ea typeface="微软雅黑" panose="020B0503020204020204" pitchFamily="34" charset="-122"/>
                <a:cs typeface="Times New Roman" panose="02020603050405020304" pitchFamily="18" charset="0"/>
              </a:rPr>
              <a:t>四元数与三个</a:t>
            </a:r>
            <a:r>
              <a:rPr lang="zh-CN" altLang="zh-CN" sz="1400" kern="0" dirty="0" smtClean="0">
                <a:latin typeface="Times New Roman" panose="02020603050405020304" pitchFamily="18" charset="0"/>
                <a:ea typeface="微软雅黑" panose="020B0503020204020204" pitchFamily="34" charset="-122"/>
                <a:cs typeface="Times New Roman" panose="02020603050405020304" pitchFamily="18" charset="0"/>
              </a:rPr>
              <a:t>欧拉角间</a:t>
            </a:r>
            <a:r>
              <a:rPr lang="zh-CN" altLang="zh-CN" sz="1400" kern="0" dirty="0">
                <a:latin typeface="Times New Roman" panose="02020603050405020304" pitchFamily="18" charset="0"/>
                <a:ea typeface="微软雅黑" panose="020B0503020204020204" pitchFamily="34" charset="-122"/>
                <a:cs typeface="Times New Roman" panose="02020603050405020304" pitchFamily="18" charset="0"/>
              </a:rPr>
              <a:t>的换算</a:t>
            </a:r>
            <a:r>
              <a:rPr lang="zh-CN" altLang="zh-CN" sz="1400" kern="0" dirty="0" smtClean="0">
                <a:latin typeface="Times New Roman" panose="02020603050405020304" pitchFamily="18" charset="0"/>
                <a:ea typeface="微软雅黑" panose="020B0503020204020204" pitchFamily="34" charset="-122"/>
                <a:cs typeface="Times New Roman" panose="02020603050405020304" pitchFamily="18" charset="0"/>
              </a:rPr>
              <a:t>关系</a:t>
            </a:r>
            <a:r>
              <a:rPr lang="zh-CN" altLang="en-US" sz="1400" kern="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5205307" y="6339785"/>
            <a:ext cx="2518638" cy="307777"/>
          </a:xfrm>
          <a:prstGeom prst="rect">
            <a:avLst/>
          </a:prstGeom>
        </p:spPr>
        <p:txBody>
          <a:bodyPr wrap="none">
            <a:spAutoFit/>
          </a:bodyPr>
          <a:lstStyle/>
          <a:p>
            <a:r>
              <a:rPr lang="zh-CN" altLang="en-US" sz="1400" ker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稳定</a:t>
            </a:r>
            <a:r>
              <a:rPr lang="zh-CN" altLang="en-US" sz="1400" kern="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控制电路原理图</a:t>
            </a:r>
            <a:r>
              <a:rPr lang="zh-CN" altLang="en-US" sz="1400" kern="0"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与实物图</a:t>
            </a:r>
            <a:endParaRPr lang="zh-CN" altLang="en-US" sz="1400" dirty="0">
              <a:solidFill>
                <a:srgbClr val="0070C0"/>
              </a:solidFill>
            </a:endParaRPr>
          </a:p>
        </p:txBody>
      </p:sp>
      <p:sp>
        <p:nvSpPr>
          <p:cNvPr id="44" name="左大括号 43"/>
          <p:cNvSpPr/>
          <p:nvPr/>
        </p:nvSpPr>
        <p:spPr>
          <a:xfrm>
            <a:off x="537593" y="5314611"/>
            <a:ext cx="231453" cy="1035701"/>
          </a:xfrm>
          <a:prstGeom prst="leftBrace">
            <a:avLst>
              <a:gd name="adj1" fmla="val 65947"/>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6" name="矩形 45"/>
          <p:cNvSpPr/>
          <p:nvPr/>
        </p:nvSpPr>
        <p:spPr>
          <a:xfrm>
            <a:off x="843932" y="4381556"/>
            <a:ext cx="1665841"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2.38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载体姿态角</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 name="圆角矩形 26"/>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8" name="文本框 27"/>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33</a:t>
            </a:r>
            <a:endParaRPr lang="zh-CN" altLang="en-US" sz="1350" dirty="0">
              <a:latin typeface="+mn-lt"/>
              <a:ea typeface="+mn-ea"/>
              <a:cs typeface="+mn-cs"/>
            </a:endParaRPr>
          </a:p>
        </p:txBody>
      </p:sp>
    </p:spTree>
    <p:extLst>
      <p:ext uri="{BB962C8B-B14F-4D97-AF65-F5344CB8AC3E}">
        <p14:creationId xmlns:p14="http://schemas.microsoft.com/office/powerpoint/2010/main" val="10672953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38352" y="77260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2.3  </a:t>
            </a:r>
            <a:r>
              <a:rPr lang="zh-CN" altLang="en-US" sz="2000" b="1" dirty="0" smtClean="0">
                <a:latin typeface="微软雅黑" panose="020B0503020204020204" pitchFamily="34" charset="-122"/>
                <a:ea typeface="微软雅黑" panose="020B0503020204020204" pitchFamily="34" charset="-122"/>
              </a:rPr>
              <a:t>闭环控制验证系统</a:t>
            </a:r>
            <a:endParaRPr lang="zh-CN" altLang="en-US" sz="2000" b="1" dirty="0">
              <a:latin typeface="微软雅黑" panose="020B0503020204020204" pitchFamily="34" charset="-122"/>
              <a:ea typeface="微软雅黑" panose="020B0503020204020204" pitchFamily="34" charset="-122"/>
            </a:endParaRPr>
          </a:p>
        </p:txBody>
      </p:sp>
      <p:sp>
        <p:nvSpPr>
          <p:cNvPr id="20" name="矩形 19"/>
          <p:cNvSpPr/>
          <p:nvPr/>
        </p:nvSpPr>
        <p:spPr>
          <a:xfrm>
            <a:off x="3143440" y="1002332"/>
            <a:ext cx="3760511"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稳定控制程序设计与测试结果</a:t>
            </a:r>
          </a:p>
        </p:txBody>
      </p:sp>
      <p:graphicFrame>
        <p:nvGraphicFramePr>
          <p:cNvPr id="2" name="表格 1"/>
          <p:cNvGraphicFramePr>
            <a:graphicFrameLocks noGrp="1"/>
          </p:cNvGraphicFramePr>
          <p:nvPr>
            <p:extLst>
              <p:ext uri="{D42A27DB-BD31-4B8C-83A1-F6EECF244321}">
                <p14:modId xmlns:p14="http://schemas.microsoft.com/office/powerpoint/2010/main" val="834012152"/>
              </p:ext>
            </p:extLst>
          </p:nvPr>
        </p:nvGraphicFramePr>
        <p:xfrm>
          <a:off x="530386" y="1612943"/>
          <a:ext cx="7886700" cy="575945"/>
        </p:xfrm>
        <a:graphic>
          <a:graphicData uri="http://schemas.openxmlformats.org/drawingml/2006/table">
            <a:tbl>
              <a:tblPr firstRow="1" firstCol="1" bandRow="1">
                <a:tableStyleId>{2D5ABB26-0587-4C30-8999-92F81FD0307C}</a:tableStyleId>
              </a:tblPr>
              <a:tblGrid>
                <a:gridCol w="1165064">
                  <a:extLst>
                    <a:ext uri="{9D8B030D-6E8A-4147-A177-3AD203B41FA5}">
                      <a16:colId xmlns:a16="http://schemas.microsoft.com/office/drawing/2014/main" val="3707570770"/>
                    </a:ext>
                  </a:extLst>
                </a:gridCol>
                <a:gridCol w="1323975">
                  <a:extLst>
                    <a:ext uri="{9D8B030D-6E8A-4147-A177-3AD203B41FA5}">
                      <a16:colId xmlns:a16="http://schemas.microsoft.com/office/drawing/2014/main" val="1636712081"/>
                    </a:ext>
                  </a:extLst>
                </a:gridCol>
                <a:gridCol w="1343025">
                  <a:extLst>
                    <a:ext uri="{9D8B030D-6E8A-4147-A177-3AD203B41FA5}">
                      <a16:colId xmlns:a16="http://schemas.microsoft.com/office/drawing/2014/main" val="306064603"/>
                    </a:ext>
                  </a:extLst>
                </a:gridCol>
                <a:gridCol w="1857375">
                  <a:extLst>
                    <a:ext uri="{9D8B030D-6E8A-4147-A177-3AD203B41FA5}">
                      <a16:colId xmlns:a16="http://schemas.microsoft.com/office/drawing/2014/main" val="3055551043"/>
                    </a:ext>
                  </a:extLst>
                </a:gridCol>
                <a:gridCol w="1123950">
                  <a:extLst>
                    <a:ext uri="{9D8B030D-6E8A-4147-A177-3AD203B41FA5}">
                      <a16:colId xmlns:a16="http://schemas.microsoft.com/office/drawing/2014/main" val="2745921343"/>
                    </a:ext>
                  </a:extLst>
                </a:gridCol>
                <a:gridCol w="1073311">
                  <a:extLst>
                    <a:ext uri="{9D8B030D-6E8A-4147-A177-3AD203B41FA5}">
                      <a16:colId xmlns:a16="http://schemas.microsoft.com/office/drawing/2014/main" val="2791189093"/>
                    </a:ext>
                  </a:extLst>
                </a:gridCol>
              </a:tblGrid>
              <a:tr h="325120">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起始标志</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数据长度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控制字符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数据</a:t>
                      </a:r>
                      <a:r>
                        <a:rPr lang="en-US" altLang="zh-CN" sz="1200" kern="100" dirty="0" smtClean="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角度</a:t>
                      </a: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角速度</a:t>
                      </a:r>
                      <a:r>
                        <a:rPr lang="en-US" altLang="zh-CN"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校验和</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帧尾</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053413"/>
                  </a:ext>
                </a:extLst>
              </a:tr>
              <a:tr h="250825">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0x5553</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0x0C</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0x00/0x01</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0xXXXXXX</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Checksum</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0xFE</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5122111"/>
                  </a:ext>
                </a:extLst>
              </a:tr>
            </a:tbl>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958293958"/>
              </p:ext>
            </p:extLst>
          </p:nvPr>
        </p:nvGraphicFramePr>
        <p:xfrm>
          <a:off x="265386" y="2217463"/>
          <a:ext cx="2835435" cy="4372289"/>
        </p:xfrm>
        <a:graphic>
          <a:graphicData uri="http://schemas.openxmlformats.org/presentationml/2006/ole">
            <mc:AlternateContent xmlns:mc="http://schemas.openxmlformats.org/markup-compatibility/2006">
              <mc:Choice xmlns:v="urn:schemas-microsoft-com:vml" Requires="v">
                <p:oleObj spid="_x0000_s48234" name="Visio" r:id="rId5" imgW="4362399" imgH="6820003" progId="Visio.Drawing.15">
                  <p:embed/>
                </p:oleObj>
              </mc:Choice>
              <mc:Fallback>
                <p:oleObj name="Visio" r:id="rId5" imgW="4362399" imgH="6820003"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386" y="2217463"/>
                        <a:ext cx="2835435" cy="4372289"/>
                      </a:xfrm>
                      <a:prstGeom prst="rect">
                        <a:avLst/>
                      </a:prstGeom>
                      <a:noFill/>
                    </p:spPr>
                  </p:pic>
                </p:oleObj>
              </mc:Fallback>
            </mc:AlternateContent>
          </a:graphicData>
        </a:graphic>
      </p:graphicFrame>
      <p:pic>
        <p:nvPicPr>
          <p:cNvPr id="21" name="图片 20" descr="IMG_20210326_111728"/>
          <p:cNvPicPr/>
          <p:nvPr/>
        </p:nvPicPr>
        <p:blipFill>
          <a:blip r:embed="rId7" cstate="print">
            <a:extLst>
              <a:ext uri="{28A0092B-C50C-407E-A947-70E740481C1C}">
                <a14:useLocalDpi xmlns:a14="http://schemas.microsoft.com/office/drawing/2010/main" val="0"/>
              </a:ext>
            </a:extLst>
          </a:blip>
          <a:srcRect l="24402" t="4892" r="13139" b="38739"/>
          <a:stretch>
            <a:fillRect/>
          </a:stretch>
        </p:blipFill>
        <p:spPr bwMode="auto">
          <a:xfrm>
            <a:off x="3194209" y="2942514"/>
            <a:ext cx="2302510" cy="2766695"/>
          </a:xfrm>
          <a:prstGeom prst="rect">
            <a:avLst/>
          </a:prstGeom>
          <a:noFill/>
          <a:ln>
            <a:noFill/>
          </a:ln>
        </p:spPr>
      </p:pic>
      <p:pic>
        <p:nvPicPr>
          <p:cNvPr id="22" name="图片 21"/>
          <p:cNvPicPr/>
          <p:nvPr/>
        </p:nvPicPr>
        <p:blipFill rotWithShape="1">
          <a:blip r:embed="rId8">
            <a:extLst>
              <a:ext uri="{28A0092B-C50C-407E-A947-70E740481C1C}">
                <a14:useLocalDpi xmlns:a14="http://schemas.microsoft.com/office/drawing/2010/main" val="0"/>
              </a:ext>
            </a:extLst>
          </a:blip>
          <a:srcRect t="4829" r="8601"/>
          <a:stretch/>
        </p:blipFill>
        <p:spPr bwMode="auto">
          <a:xfrm>
            <a:off x="5799824" y="2345283"/>
            <a:ext cx="2822554" cy="1921733"/>
          </a:xfrm>
          <a:prstGeom prst="rect">
            <a:avLst/>
          </a:prstGeom>
          <a:noFill/>
          <a:ln>
            <a:noFill/>
          </a:ln>
          <a:extLst>
            <a:ext uri="{53640926-AAD7-44D8-BBD7-CCE9431645EC}">
              <a14:shadowObscured xmlns:a14="http://schemas.microsoft.com/office/drawing/2010/main"/>
            </a:ext>
          </a:extLst>
        </p:spPr>
      </p:pic>
      <p:pic>
        <p:nvPicPr>
          <p:cNvPr id="23" name="图片 22"/>
          <p:cNvPicPr/>
          <p:nvPr/>
        </p:nvPicPr>
        <p:blipFill rotWithShape="1">
          <a:blip r:embed="rId9" cstate="print">
            <a:extLst>
              <a:ext uri="{28A0092B-C50C-407E-A947-70E740481C1C}">
                <a14:useLocalDpi xmlns:a14="http://schemas.microsoft.com/office/drawing/2010/main" val="0"/>
              </a:ext>
            </a:extLst>
          </a:blip>
          <a:srcRect l="828" t="4789" r="8599"/>
          <a:stretch/>
        </p:blipFill>
        <p:spPr bwMode="auto">
          <a:xfrm>
            <a:off x="5896204" y="4658826"/>
            <a:ext cx="2723918" cy="1725272"/>
          </a:xfrm>
          <a:prstGeom prst="rect">
            <a:avLst/>
          </a:prstGeom>
          <a:noFill/>
          <a:ln>
            <a:noFill/>
          </a:ln>
          <a:extLst>
            <a:ext uri="{53640926-AAD7-44D8-BBD7-CCE9431645EC}">
              <a14:shadowObscured xmlns:a14="http://schemas.microsoft.com/office/drawing/2010/main"/>
            </a:ext>
          </a:extLst>
        </p:spPr>
      </p:pic>
      <p:sp>
        <p:nvSpPr>
          <p:cNvPr id="24" name="矩形 23"/>
          <p:cNvSpPr/>
          <p:nvPr/>
        </p:nvSpPr>
        <p:spPr>
          <a:xfrm>
            <a:off x="3529289" y="1335431"/>
            <a:ext cx="1576072"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表</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2.5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帧</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数据协议</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5" name="矩形 24"/>
          <p:cNvSpPr/>
          <p:nvPr/>
        </p:nvSpPr>
        <p:spPr>
          <a:xfrm>
            <a:off x="438272" y="6494237"/>
            <a:ext cx="2383986"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2.39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稳定</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控制程序流程图</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6" name="矩形 25"/>
          <p:cNvSpPr/>
          <p:nvPr/>
        </p:nvSpPr>
        <p:spPr>
          <a:xfrm>
            <a:off x="3137598" y="5737784"/>
            <a:ext cx="2563522"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2.40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稳定控制电路安装测试</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 name="矩形 26"/>
          <p:cNvSpPr/>
          <p:nvPr/>
        </p:nvSpPr>
        <p:spPr>
          <a:xfrm>
            <a:off x="6019531" y="4194479"/>
            <a:ext cx="2691763"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2.41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扫描</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时俯仰角</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(Pitch)</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变化</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8" name="矩形 27"/>
          <p:cNvSpPr/>
          <p:nvPr/>
        </p:nvSpPr>
        <p:spPr>
          <a:xfrm>
            <a:off x="6110044" y="6327604"/>
            <a:ext cx="2662908"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2.42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扫描</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时航向角</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(Yaw)</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变化</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9" name="圆角矩形 28"/>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2" name="文本框 31"/>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34</a:t>
            </a:r>
            <a:endParaRPr lang="zh-CN" altLang="en-US" sz="1350" dirty="0">
              <a:latin typeface="+mn-lt"/>
              <a:ea typeface="+mn-ea"/>
              <a:cs typeface="+mn-cs"/>
            </a:endParaRPr>
          </a:p>
        </p:txBody>
      </p:sp>
    </p:spTree>
    <p:extLst>
      <p:ext uri="{BB962C8B-B14F-4D97-AF65-F5344CB8AC3E}">
        <p14:creationId xmlns:p14="http://schemas.microsoft.com/office/powerpoint/2010/main" val="36637999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1418001" y="490097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prstClr val="black"/>
                </a:solidFill>
                <a:latin typeface="黑体" pitchFamily="49" charset="-122"/>
                <a:ea typeface="黑体" pitchFamily="49" charset="-122"/>
              </a:rPr>
              <a:t>3.</a:t>
            </a:r>
            <a:endParaRPr lang="zh-CN" altLang="en-US" noProof="1">
              <a:solidFill>
                <a:schemeClr val="bg1"/>
              </a:solidFill>
            </a:endParaRPr>
          </a:p>
        </p:txBody>
      </p:sp>
      <p:sp>
        <p:nvSpPr>
          <p:cNvPr id="17" name="椭圆 16"/>
          <p:cNvSpPr/>
          <p:nvPr/>
        </p:nvSpPr>
        <p:spPr bwMode="auto">
          <a:xfrm>
            <a:off x="1418001" y="2664912"/>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2.</a:t>
            </a:r>
            <a:endParaRPr lang="zh-CN" altLang="en-US" sz="2800" b="1" i="1" noProof="1">
              <a:solidFill>
                <a:schemeClr val="tx1"/>
              </a:solidFill>
              <a:latin typeface="黑体" pitchFamily="49" charset="-122"/>
              <a:ea typeface="黑体" pitchFamily="49" charset="-122"/>
            </a:endParaRPr>
          </a:p>
        </p:txBody>
      </p:sp>
      <p:sp>
        <p:nvSpPr>
          <p:cNvPr id="14" name="椭圆 13"/>
          <p:cNvSpPr/>
          <p:nvPr/>
        </p:nvSpPr>
        <p:spPr bwMode="auto">
          <a:xfrm>
            <a:off x="1418001" y="182222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1.</a:t>
            </a:r>
            <a:endParaRPr lang="zh-CN" altLang="en-US" sz="2800" noProof="1">
              <a:solidFill>
                <a:schemeClr val="tx1"/>
              </a:solidFill>
            </a:endParaRPr>
          </a:p>
        </p:txBody>
      </p:sp>
      <p:sp>
        <p:nvSpPr>
          <p:cNvPr id="14337" name="文本框 24"/>
          <p:cNvSpPr txBox="1">
            <a:spLocks noChangeArrowheads="1"/>
          </p:cNvSpPr>
          <p:nvPr/>
        </p:nvSpPr>
        <p:spPr bwMode="auto">
          <a:xfrm>
            <a:off x="95036" y="0"/>
            <a:ext cx="2045128" cy="584200"/>
          </a:xfrm>
          <a:prstGeom prst="rect">
            <a:avLst/>
          </a:prstGeom>
          <a:noFill/>
          <a:ln w="9525">
            <a:noFill/>
            <a:miter lim="800000"/>
            <a:headEnd/>
            <a:tailEnd/>
          </a:ln>
        </p:spPr>
        <p:txBody>
          <a:bodyPr wrap="square">
            <a:spAutoFit/>
          </a:bodyPr>
          <a:lstStyle/>
          <a:p>
            <a:pPr algn="ctr"/>
            <a:r>
              <a:rPr kumimoji="1" lang="zh-CN" altLang="en-US" sz="2800" b="1" dirty="0">
                <a:latin typeface="Microsoft YaHei" pitchFamily="34" charset="-122"/>
                <a:ea typeface="Microsoft YaHei" pitchFamily="34" charset="-122"/>
              </a:rPr>
              <a:t>目录</a:t>
            </a:r>
            <a:r>
              <a:rPr kumimoji="1" lang="zh-CN" altLang="en-US" sz="3200" b="1" dirty="0">
                <a:latin typeface="Microsoft YaHei" pitchFamily="34" charset="-122"/>
                <a:ea typeface="Microsoft YaHei" pitchFamily="34" charset="-122"/>
              </a:rPr>
              <a:t> </a:t>
            </a:r>
          </a:p>
        </p:txBody>
      </p:sp>
      <p:grpSp>
        <p:nvGrpSpPr>
          <p:cNvPr id="14339" name="组 2"/>
          <p:cNvGrpSpPr>
            <a:grpSpLocks/>
          </p:cNvGrpSpPr>
          <p:nvPr/>
        </p:nvGrpSpPr>
        <p:grpSpPr bwMode="auto">
          <a:xfrm rot="5400000">
            <a:off x="1094581" y="-255781"/>
            <a:ext cx="46038" cy="1778000"/>
            <a:chOff x="1" y="2266931"/>
            <a:chExt cx="12192115" cy="1446550"/>
          </a:xfrm>
        </p:grpSpPr>
        <p:sp>
          <p:nvSpPr>
            <p:cNvPr id="21" name="矩形 20"/>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2" name="矩形 21"/>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3" name="矩形 22"/>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4" name="矩形 23"/>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0"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58105" y="1822223"/>
            <a:ext cx="2709396" cy="523220"/>
          </a:xfrm>
          <a:prstGeom prst="rect">
            <a:avLst/>
          </a:prstGeom>
        </p:spPr>
        <p:txBody>
          <a:bodyPr wrap="none">
            <a:spAutoFit/>
          </a:bodyPr>
          <a:lstStyle/>
          <a:p>
            <a:r>
              <a:rPr lang="zh-CN" altLang="en-US" sz="2800" b="1" dirty="0">
                <a:latin typeface="黑体" pitchFamily="49" charset="-122"/>
                <a:ea typeface="黑体" pitchFamily="49" charset="-122"/>
              </a:rPr>
              <a:t>研究背景及意义</a:t>
            </a:r>
            <a:endParaRPr lang="zh-CN" altLang="en-US" sz="2800" dirty="0"/>
          </a:p>
        </p:txBody>
      </p:sp>
      <p:sp>
        <p:nvSpPr>
          <p:cNvPr id="4" name="矩形 3"/>
          <p:cNvSpPr/>
          <p:nvPr/>
        </p:nvSpPr>
        <p:spPr>
          <a:xfrm>
            <a:off x="2058105" y="2634337"/>
            <a:ext cx="2348720" cy="523220"/>
          </a:xfrm>
          <a:prstGeom prst="rect">
            <a:avLst/>
          </a:prstGeom>
        </p:spPr>
        <p:txBody>
          <a:bodyPr wrap="none">
            <a:spAutoFit/>
          </a:bodyPr>
          <a:lstStyle/>
          <a:p>
            <a:pPr>
              <a:buClr>
                <a:srgbClr val="FF3300"/>
              </a:buClr>
            </a:pPr>
            <a:r>
              <a:rPr lang="zh-CN" altLang="en-US" sz="2800" b="1" dirty="0">
                <a:latin typeface="黑体" pitchFamily="49" charset="-122"/>
                <a:ea typeface="黑体" pitchFamily="49" charset="-122"/>
              </a:rPr>
              <a:t>主要研究内容</a:t>
            </a:r>
            <a:endParaRPr lang="en-US" altLang="zh-CN" sz="2800" b="1" dirty="0">
              <a:latin typeface="黑体" pitchFamily="49" charset="-122"/>
              <a:ea typeface="黑体" pitchFamily="49" charset="-122"/>
            </a:endParaRPr>
          </a:p>
        </p:txBody>
      </p:sp>
      <p:sp>
        <p:nvSpPr>
          <p:cNvPr id="5" name="矩形 4"/>
          <p:cNvSpPr/>
          <p:nvPr/>
        </p:nvSpPr>
        <p:spPr>
          <a:xfrm>
            <a:off x="2058105" y="4873602"/>
            <a:ext cx="2535560" cy="523220"/>
          </a:xfrm>
          <a:prstGeom prst="rect">
            <a:avLst/>
          </a:prstGeom>
        </p:spPr>
        <p:txBody>
          <a:bodyPr wrap="square">
            <a:spAutoFit/>
          </a:bodyPr>
          <a:lstStyle/>
          <a:p>
            <a:pPr>
              <a:buClr>
                <a:srgbClr val="FF3300"/>
              </a:buClr>
            </a:pPr>
            <a:r>
              <a:rPr lang="zh-CN" altLang="en-US" sz="2800" b="1" dirty="0">
                <a:latin typeface="黑体" pitchFamily="49" charset="-122"/>
                <a:ea typeface="黑体" pitchFamily="49" charset="-122"/>
              </a:rPr>
              <a:t>总结与展望</a:t>
            </a:r>
            <a:endParaRPr lang="en-US" altLang="zh-CN" sz="2800" b="1" dirty="0">
              <a:latin typeface="黑体" pitchFamily="49" charset="-122"/>
              <a:ea typeface="黑体" pitchFamily="49" charset="-122"/>
            </a:endParaRPr>
          </a:p>
        </p:txBody>
      </p:sp>
      <p:sp>
        <p:nvSpPr>
          <p:cNvPr id="26" name="矩形 25"/>
          <p:cNvSpPr/>
          <p:nvPr/>
        </p:nvSpPr>
        <p:spPr>
          <a:xfrm>
            <a:off x="1955964" y="3204970"/>
            <a:ext cx="3339376" cy="1578317"/>
          </a:xfrm>
          <a:prstGeom prst="rect">
            <a:avLst/>
          </a:prstGeom>
        </p:spPr>
        <p:txBody>
          <a:bodyPr wrap="none">
            <a:spAutoFit/>
          </a:bodyPr>
          <a:lstStyle/>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光斑目标检测算法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光斑目标跟踪算法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闭环控制</a:t>
            </a:r>
            <a:r>
              <a:rPr lang="zh-CN" altLang="en-US" sz="2000" dirty="0" smtClean="0">
                <a:latin typeface="黑体" pitchFamily="49" charset="-122"/>
                <a:ea typeface="黑体" pitchFamily="49" charset="-122"/>
              </a:rPr>
              <a:t>验证系统</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en-US" altLang="zh-CN" sz="2000" dirty="0">
                <a:latin typeface="黑体" pitchFamily="49" charset="-122"/>
                <a:ea typeface="黑体" pitchFamily="49" charset="-122"/>
              </a:rPr>
              <a:t>APT</a:t>
            </a:r>
            <a:r>
              <a:rPr lang="zh-CN" altLang="en-US" sz="2000" dirty="0">
                <a:latin typeface="黑体" pitchFamily="49" charset="-122"/>
                <a:ea typeface="黑体" pitchFamily="49" charset="-122"/>
              </a:rPr>
              <a:t>验证系统搭建与</a:t>
            </a:r>
            <a:r>
              <a:rPr lang="zh-CN" altLang="en-US" sz="2000" dirty="0" smtClean="0">
                <a:latin typeface="黑体" pitchFamily="49" charset="-122"/>
                <a:ea typeface="黑体" pitchFamily="49" charset="-122"/>
              </a:rPr>
              <a:t>测试</a:t>
            </a:r>
            <a:endParaRPr lang="en-US" altLang="zh-CN" sz="2000" dirty="0" smtClean="0">
              <a:latin typeface="黑体" pitchFamily="49" charset="-122"/>
              <a:ea typeface="黑体" pitchFamily="49" charset="-122"/>
            </a:endParaRPr>
          </a:p>
        </p:txBody>
      </p:sp>
      <p:sp>
        <p:nvSpPr>
          <p:cNvPr id="19" name="矩形 18"/>
          <p:cNvSpPr/>
          <p:nvPr/>
        </p:nvSpPr>
        <p:spPr>
          <a:xfrm>
            <a:off x="1318227" y="1761898"/>
            <a:ext cx="3449274"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p:cNvSpPr/>
          <p:nvPr/>
        </p:nvSpPr>
        <p:spPr>
          <a:xfrm>
            <a:off x="1955964" y="3227925"/>
            <a:ext cx="3206431" cy="766203"/>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1411288" y="4830700"/>
            <a:ext cx="3356213"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7" name="矩形 26"/>
          <p:cNvSpPr/>
          <p:nvPr/>
        </p:nvSpPr>
        <p:spPr>
          <a:xfrm>
            <a:off x="2058106" y="4023584"/>
            <a:ext cx="3104290" cy="365215"/>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8" name="圆角矩形 27"/>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9" name="文本框 28"/>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35</a:t>
            </a:r>
            <a:endParaRPr lang="zh-CN" altLang="en-US" sz="1350" dirty="0">
              <a:latin typeface="+mn-lt"/>
              <a:ea typeface="+mn-ea"/>
              <a:cs typeface="+mn-cs"/>
            </a:endParaRPr>
          </a:p>
        </p:txBody>
      </p:sp>
    </p:spTree>
    <p:extLst>
      <p:ext uri="{BB962C8B-B14F-4D97-AF65-F5344CB8AC3E}">
        <p14:creationId xmlns:p14="http://schemas.microsoft.com/office/powerpoint/2010/main" val="38507479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38352" y="772600"/>
            <a:ext cx="3866948"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2.4  </a:t>
            </a:r>
            <a:r>
              <a:rPr lang="en-US" altLang="zh-CN" sz="2000" b="1" dirty="0">
                <a:latin typeface="微软雅黑" panose="020B0503020204020204" pitchFamily="34" charset="-122"/>
                <a:ea typeface="微软雅黑" panose="020B0503020204020204" pitchFamily="34" charset="-122"/>
              </a:rPr>
              <a:t>APT</a:t>
            </a:r>
            <a:r>
              <a:rPr lang="zh-CN" altLang="en-US" sz="2000" b="1" dirty="0">
                <a:latin typeface="微软雅黑" panose="020B0503020204020204" pitchFamily="34" charset="-122"/>
                <a:ea typeface="微软雅黑" panose="020B0503020204020204" pitchFamily="34" charset="-122"/>
              </a:rPr>
              <a:t>验证系统搭建与测试</a:t>
            </a:r>
          </a:p>
        </p:txBody>
      </p:sp>
      <p:sp>
        <p:nvSpPr>
          <p:cNvPr id="20" name="矩形 19"/>
          <p:cNvSpPr/>
          <p:nvPr/>
        </p:nvSpPr>
        <p:spPr>
          <a:xfrm>
            <a:off x="3931967" y="1007547"/>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系统各模块级联</a:t>
            </a:r>
          </a:p>
        </p:txBody>
      </p:sp>
      <p:pic>
        <p:nvPicPr>
          <p:cNvPr id="21" name="图片 20" descr="IMG_20210330_163431"/>
          <p:cNvPicPr/>
          <p:nvPr/>
        </p:nvPicPr>
        <p:blipFill>
          <a:blip r:embed="rId4" cstate="print">
            <a:extLst>
              <a:ext uri="{28A0092B-C50C-407E-A947-70E740481C1C}">
                <a14:useLocalDpi xmlns:a14="http://schemas.microsoft.com/office/drawing/2010/main" val="0"/>
              </a:ext>
            </a:extLst>
          </a:blip>
          <a:srcRect l="23276" r="10583" b="12193"/>
          <a:stretch>
            <a:fillRect/>
          </a:stretch>
        </p:blipFill>
        <p:spPr bwMode="auto">
          <a:xfrm>
            <a:off x="519969" y="1645893"/>
            <a:ext cx="1725295" cy="1725295"/>
          </a:xfrm>
          <a:prstGeom prst="rect">
            <a:avLst/>
          </a:prstGeom>
          <a:noFill/>
          <a:ln>
            <a:noFill/>
          </a:ln>
        </p:spPr>
      </p:pic>
      <p:pic>
        <p:nvPicPr>
          <p:cNvPr id="22" name="图片 21" descr="C:\Users\ZHENGZ~1\AppData\Local\Temp\WeChat Files\a1ed94baa2074a58311f64e4f57526e.jpg"/>
          <p:cNvPicPr/>
          <p:nvPr/>
        </p:nvPicPr>
        <p:blipFill rotWithShape="1">
          <a:blip r:embed="rId5" cstate="print">
            <a:extLst>
              <a:ext uri="{28A0092B-C50C-407E-A947-70E740481C1C}">
                <a14:useLocalDpi xmlns:a14="http://schemas.microsoft.com/office/drawing/2010/main" val="0"/>
              </a:ext>
            </a:extLst>
          </a:blip>
          <a:srcRect l="14436" t="10883" r="4056" b="19007"/>
          <a:stretch/>
        </p:blipFill>
        <p:spPr bwMode="auto">
          <a:xfrm rot="5400000">
            <a:off x="1940146" y="1948072"/>
            <a:ext cx="1710055" cy="1099820"/>
          </a:xfrm>
          <a:prstGeom prst="rect">
            <a:avLst/>
          </a:prstGeom>
          <a:noFill/>
          <a:ln>
            <a:noFill/>
          </a:ln>
          <a:extLst>
            <a:ext uri="{53640926-AAD7-44D8-BBD7-CCE9431645EC}">
              <a14:shadowObscured xmlns:a14="http://schemas.microsoft.com/office/drawing/2010/main"/>
            </a:ext>
          </a:extLst>
        </p:spPr>
      </p:pic>
      <p:pic>
        <p:nvPicPr>
          <p:cNvPr id="23" name="图片 22" descr="C:\Users\zhengzuxiang\AppData\Local\Microsoft\Windows\INetCache\Content.Word\IMG_20210328_150536.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06417" y="1595428"/>
            <a:ext cx="2365783" cy="1805107"/>
          </a:xfrm>
          <a:prstGeom prst="rect">
            <a:avLst/>
          </a:prstGeom>
          <a:noFill/>
          <a:ln>
            <a:noFill/>
          </a:ln>
        </p:spPr>
      </p:pic>
      <p:pic>
        <p:nvPicPr>
          <p:cNvPr id="24" name="图片 23" descr="C:\Users\zhengzuxiang\AppData\Local\Microsoft\Windows\INetCache\Content.Word\IMG_20210330_134634.jpg"/>
          <p:cNvPicPr/>
          <p:nvPr/>
        </p:nvPicPr>
        <p:blipFill rotWithShape="1">
          <a:blip r:embed="rId7" cstate="print">
            <a:extLst>
              <a:ext uri="{28A0092B-C50C-407E-A947-70E740481C1C}">
                <a14:useLocalDpi xmlns:a14="http://schemas.microsoft.com/office/drawing/2010/main" val="0"/>
              </a:ext>
            </a:extLst>
          </a:blip>
          <a:srcRect l="49652" t="18329"/>
          <a:stretch/>
        </p:blipFill>
        <p:spPr bwMode="auto">
          <a:xfrm rot="5400000">
            <a:off x="1102616" y="3596912"/>
            <a:ext cx="1796414" cy="2961709"/>
          </a:xfrm>
          <a:prstGeom prst="rect">
            <a:avLst/>
          </a:prstGeom>
          <a:noFill/>
          <a:ln>
            <a:noFill/>
          </a:ln>
          <a:extLst>
            <a:ext uri="{53640926-AAD7-44D8-BBD7-CCE9431645EC}">
              <a14:shadowObscured xmlns:a14="http://schemas.microsoft.com/office/drawing/2010/main"/>
            </a:ext>
          </a:extLst>
        </p:spPr>
      </p:pic>
      <p:pic>
        <p:nvPicPr>
          <p:cNvPr id="25" name="图片 24" descr="C:\Users\zhengzuxiang\AppData\Local\Microsoft\Windows\INetCache\Content.Word\IMG_20210326_111658.jpg"/>
          <p:cNvPicPr/>
          <p:nvPr/>
        </p:nvPicPr>
        <p:blipFill>
          <a:blip r:embed="rId8" cstate="print">
            <a:extLst>
              <a:ext uri="{28A0092B-C50C-407E-A947-70E740481C1C}">
                <a14:useLocalDpi xmlns:a14="http://schemas.microsoft.com/office/drawing/2010/main" val="0"/>
              </a:ext>
            </a:extLst>
          </a:blip>
          <a:srcRect l="16182" t="21626" r="16602" b="4251"/>
          <a:stretch>
            <a:fillRect/>
          </a:stretch>
        </p:blipFill>
        <p:spPr bwMode="auto">
          <a:xfrm rot="5400000">
            <a:off x="6517824" y="1739044"/>
            <a:ext cx="1869407" cy="1589106"/>
          </a:xfrm>
          <a:prstGeom prst="rect">
            <a:avLst/>
          </a:prstGeom>
          <a:noFill/>
          <a:ln>
            <a:noFill/>
          </a:ln>
        </p:spPr>
      </p:pic>
      <p:graphicFrame>
        <p:nvGraphicFramePr>
          <p:cNvPr id="2" name="表格 1"/>
          <p:cNvGraphicFramePr>
            <a:graphicFrameLocks noGrp="1"/>
          </p:cNvGraphicFramePr>
          <p:nvPr>
            <p:extLst>
              <p:ext uri="{D42A27DB-BD31-4B8C-83A1-F6EECF244321}">
                <p14:modId xmlns:p14="http://schemas.microsoft.com/office/powerpoint/2010/main" val="768919301"/>
              </p:ext>
            </p:extLst>
          </p:nvPr>
        </p:nvGraphicFramePr>
        <p:xfrm>
          <a:off x="4246156" y="4093035"/>
          <a:ext cx="4183468" cy="2545890"/>
        </p:xfrm>
        <a:graphic>
          <a:graphicData uri="http://schemas.openxmlformats.org/drawingml/2006/table">
            <a:tbl>
              <a:tblPr firstRow="1" firstCol="1" bandRow="1">
                <a:tableStyleId>{2D5ABB26-0587-4C30-8999-92F81FD0307C}</a:tableStyleId>
              </a:tblPr>
              <a:tblGrid>
                <a:gridCol w="2147963">
                  <a:extLst>
                    <a:ext uri="{9D8B030D-6E8A-4147-A177-3AD203B41FA5}">
                      <a16:colId xmlns:a16="http://schemas.microsoft.com/office/drawing/2014/main" val="2588512490"/>
                    </a:ext>
                  </a:extLst>
                </a:gridCol>
                <a:gridCol w="2035505">
                  <a:extLst>
                    <a:ext uri="{9D8B030D-6E8A-4147-A177-3AD203B41FA5}">
                      <a16:colId xmlns:a16="http://schemas.microsoft.com/office/drawing/2014/main" val="1227865379"/>
                    </a:ext>
                  </a:extLst>
                </a:gridCol>
              </a:tblGrid>
              <a:tr h="259890">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参数</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数值</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8662759"/>
                  </a:ext>
                </a:extLst>
              </a:tr>
              <a:tr h="0">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水平最小转动角度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0.02°</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65721627"/>
                  </a:ext>
                </a:extLst>
              </a:tr>
              <a:tr h="0">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俯仰最小转动角度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0.007°</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65721471"/>
                  </a:ext>
                </a:extLst>
              </a:tr>
              <a:tr h="0">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水平旋转速度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0.05° / s ~ 80° / 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14554354"/>
                  </a:ext>
                </a:extLst>
              </a:tr>
              <a:tr h="0">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垂直旋转速度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0.05° / s ~ 60° / 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0596210"/>
                  </a:ext>
                </a:extLst>
              </a:tr>
              <a:tr h="0">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最大视场角</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52.41°</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06246596"/>
                  </a:ext>
                </a:extLst>
              </a:tr>
              <a:tr h="0">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波特率</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9600 baud/s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0451333"/>
                  </a:ext>
                </a:extLst>
              </a:tr>
              <a:tr h="0">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控制协议</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err="1">
                          <a:effectLst/>
                          <a:latin typeface="Times New Roman" panose="02020603050405020304" pitchFamily="18" charset="0"/>
                          <a:ea typeface="微软雅黑" panose="020B0503020204020204" pitchFamily="34" charset="-122"/>
                          <a:cs typeface="Times New Roman" panose="02020603050405020304" pitchFamily="18" charset="0"/>
                        </a:rPr>
                        <a:t>Pelco</a:t>
                      </a: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-D</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69717431"/>
                  </a:ext>
                </a:extLst>
              </a:tr>
              <a:tr h="0">
                <a:tc>
                  <a:txBody>
                    <a:bodyPr/>
                    <a:lstStyle/>
                    <a:p>
                      <a:pPr algn="ctr">
                        <a:lnSpc>
                          <a:spcPct val="125000"/>
                        </a:lnSpc>
                        <a:spcAft>
                          <a:spcPts val="0"/>
                        </a:spcAft>
                        <a:tabLst>
                          <a:tab pos="239395" algn="l"/>
                        </a:tabLst>
                      </a:pPr>
                      <a:r>
                        <a:rPr lang="zh-CN" sz="1200" kern="0">
                          <a:effectLst/>
                          <a:latin typeface="Times New Roman" panose="02020603050405020304" pitchFamily="18" charset="0"/>
                          <a:ea typeface="微软雅黑" panose="020B0503020204020204" pitchFamily="34" charset="-122"/>
                          <a:cs typeface="Times New Roman" panose="02020603050405020304" pitchFamily="18" charset="0"/>
                        </a:rPr>
                        <a:t>视频协议</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RTSP</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36334537"/>
                  </a:ext>
                </a:extLst>
              </a:tr>
              <a:tr h="0">
                <a:tc>
                  <a:txBody>
                    <a:bodyPr/>
                    <a:lstStyle/>
                    <a:p>
                      <a:pPr algn="ctr">
                        <a:lnSpc>
                          <a:spcPct val="125000"/>
                        </a:lnSpc>
                        <a:spcAft>
                          <a:spcPts val="0"/>
                        </a:spcAft>
                        <a:tabLst>
                          <a:tab pos="239395" algn="l"/>
                        </a:tabLst>
                      </a:pPr>
                      <a:r>
                        <a:rPr lang="zh-CN" sz="1200" kern="0">
                          <a:effectLst/>
                          <a:latin typeface="Times New Roman" panose="02020603050405020304" pitchFamily="18" charset="0"/>
                          <a:ea typeface="微软雅黑" panose="020B0503020204020204" pitchFamily="34" charset="-122"/>
                          <a:cs typeface="Times New Roman" panose="02020603050405020304" pitchFamily="18" charset="0"/>
                        </a:rPr>
                        <a:t>相机帧率</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25FPS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9250331"/>
                  </a:ext>
                </a:extLst>
              </a:tr>
              <a:tr h="0">
                <a:tc>
                  <a:txBody>
                    <a:bodyPr/>
                    <a:lstStyle/>
                    <a:p>
                      <a:pPr algn="ctr">
                        <a:lnSpc>
                          <a:spcPct val="125000"/>
                        </a:lnSpc>
                        <a:spcAft>
                          <a:spcPts val="0"/>
                        </a:spcAft>
                        <a:tabLst>
                          <a:tab pos="239395" algn="l"/>
                        </a:tabLst>
                      </a:pPr>
                      <a:r>
                        <a:rPr lang="zh-CN" sz="1200" kern="0">
                          <a:effectLst/>
                          <a:latin typeface="Times New Roman" panose="02020603050405020304" pitchFamily="18" charset="0"/>
                          <a:ea typeface="微软雅黑" panose="020B0503020204020204" pitchFamily="34" charset="-122"/>
                          <a:cs typeface="Times New Roman" panose="02020603050405020304" pitchFamily="18" charset="0"/>
                        </a:rPr>
                        <a:t>直流电源电压</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DC10~24V</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5698221"/>
                  </a:ext>
                </a:extLst>
              </a:tr>
            </a:tbl>
          </a:graphicData>
        </a:graphic>
      </p:graphicFrame>
      <p:sp>
        <p:nvSpPr>
          <p:cNvPr id="26" name="矩形 25"/>
          <p:cNvSpPr/>
          <p:nvPr/>
        </p:nvSpPr>
        <p:spPr>
          <a:xfrm>
            <a:off x="727773" y="3423532"/>
            <a:ext cx="2383986"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2.43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激光</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发射机与接收机</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7" name="矩形 26"/>
          <p:cNvSpPr/>
          <p:nvPr/>
        </p:nvSpPr>
        <p:spPr>
          <a:xfrm>
            <a:off x="4246156" y="3468301"/>
            <a:ext cx="1441420"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2.44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实验水箱</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8" name="矩形 27"/>
          <p:cNvSpPr/>
          <p:nvPr/>
        </p:nvSpPr>
        <p:spPr>
          <a:xfrm>
            <a:off x="6730214" y="3470400"/>
            <a:ext cx="1444626"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2.45  PTZ</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云台</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9" name="矩形 28"/>
          <p:cNvSpPr/>
          <p:nvPr/>
        </p:nvSpPr>
        <p:spPr>
          <a:xfrm>
            <a:off x="1257671" y="5975974"/>
            <a:ext cx="1486304"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2.46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控制电路</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2" name="矩形 31"/>
          <p:cNvSpPr/>
          <p:nvPr/>
        </p:nvSpPr>
        <p:spPr>
          <a:xfrm>
            <a:off x="5146063" y="3776078"/>
            <a:ext cx="2252540" cy="307777"/>
          </a:xfrm>
          <a:prstGeom prst="rect">
            <a:avLst/>
          </a:prstGeom>
        </p:spPr>
        <p:txBody>
          <a:bodyPr wrap="none">
            <a:spAutoFit/>
          </a:bodyPr>
          <a:lstStyle/>
          <a:p>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表</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2.6  </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PTZ</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云台及相机参数</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3" name="圆角矩形 32"/>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4" name="文本框 33"/>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36</a:t>
            </a:r>
            <a:endParaRPr lang="zh-CN" altLang="en-US" sz="1350" dirty="0">
              <a:latin typeface="+mn-lt"/>
              <a:ea typeface="+mn-ea"/>
              <a:cs typeface="+mn-cs"/>
            </a:endParaRPr>
          </a:p>
        </p:txBody>
      </p:sp>
    </p:spTree>
    <p:extLst>
      <p:ext uri="{BB962C8B-B14F-4D97-AF65-F5344CB8AC3E}">
        <p14:creationId xmlns:p14="http://schemas.microsoft.com/office/powerpoint/2010/main" val="2351151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3977328" y="945076"/>
            <a:ext cx="1569660"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系统功能测试</a:t>
            </a:r>
            <a:endParaRPr lang="zh-CN" altLang="en-US" b="1" dirty="0">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00741697"/>
              </p:ext>
            </p:extLst>
          </p:nvPr>
        </p:nvGraphicFramePr>
        <p:xfrm>
          <a:off x="125183" y="1508774"/>
          <a:ext cx="4551591" cy="3923377"/>
        </p:xfrm>
        <a:graphic>
          <a:graphicData uri="http://schemas.openxmlformats.org/presentationml/2006/ole">
            <mc:AlternateContent xmlns:mc="http://schemas.openxmlformats.org/markup-compatibility/2006">
              <mc:Choice xmlns:v="urn:schemas-microsoft-com:vml" Requires="v">
                <p:oleObj spid="_x0000_s47197" name="Visio" r:id="rId5" imgW="6839087" imgH="5895911" progId="Visio.Drawing.15">
                  <p:embed/>
                </p:oleObj>
              </mc:Choice>
              <mc:Fallback>
                <p:oleObj name="Visio" r:id="rId5" imgW="6839087" imgH="5895911"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183" y="1508774"/>
                        <a:ext cx="4551591" cy="3923377"/>
                      </a:xfrm>
                      <a:prstGeom prst="rect">
                        <a:avLst/>
                      </a:prstGeom>
                      <a:noFill/>
                    </p:spPr>
                  </p:pic>
                </p:oleObj>
              </mc:Fallback>
            </mc:AlternateContent>
          </a:graphicData>
        </a:graphic>
      </p:graphicFrame>
      <p:pic>
        <p:nvPicPr>
          <p:cNvPr id="22" name="图片 21" descr="IMG_20210329_230232"/>
          <p:cNvPicPr/>
          <p:nvPr/>
        </p:nvPicPr>
        <p:blipFill>
          <a:blip r:embed="rId7" cstate="print">
            <a:extLst>
              <a:ext uri="{28A0092B-C50C-407E-A947-70E740481C1C}">
                <a14:useLocalDpi xmlns:a14="http://schemas.microsoft.com/office/drawing/2010/main" val="0"/>
              </a:ext>
            </a:extLst>
          </a:blip>
          <a:srcRect l="3851" r="11861" b="443"/>
          <a:stretch>
            <a:fillRect/>
          </a:stretch>
        </p:blipFill>
        <p:spPr bwMode="auto">
          <a:xfrm>
            <a:off x="4816699" y="2215995"/>
            <a:ext cx="1922282" cy="1965832"/>
          </a:xfrm>
          <a:prstGeom prst="rect">
            <a:avLst/>
          </a:prstGeom>
          <a:noFill/>
          <a:ln>
            <a:noFill/>
          </a:ln>
        </p:spPr>
      </p:pic>
      <p:pic>
        <p:nvPicPr>
          <p:cNvPr id="23" name="图片 22" descr="IMG_20210330_134604"/>
          <p:cNvPicPr/>
          <p:nvPr/>
        </p:nvPicPr>
        <p:blipFill>
          <a:blip r:embed="rId8" cstate="print">
            <a:extLst>
              <a:ext uri="{28A0092B-C50C-407E-A947-70E740481C1C}">
                <a14:useLocalDpi xmlns:a14="http://schemas.microsoft.com/office/drawing/2010/main" val="0"/>
              </a:ext>
            </a:extLst>
          </a:blip>
          <a:srcRect b="1750"/>
          <a:stretch>
            <a:fillRect/>
          </a:stretch>
        </p:blipFill>
        <p:spPr bwMode="auto">
          <a:xfrm>
            <a:off x="6738981" y="2219324"/>
            <a:ext cx="2104298" cy="1962502"/>
          </a:xfrm>
          <a:prstGeom prst="rect">
            <a:avLst/>
          </a:prstGeom>
          <a:noFill/>
          <a:ln>
            <a:noFill/>
          </a:ln>
        </p:spPr>
      </p:pic>
      <p:sp>
        <p:nvSpPr>
          <p:cNvPr id="4" name="矩形 3"/>
          <p:cNvSpPr/>
          <p:nvPr/>
        </p:nvSpPr>
        <p:spPr>
          <a:xfrm>
            <a:off x="521494" y="5823960"/>
            <a:ext cx="6871765" cy="707886"/>
          </a:xfrm>
          <a:prstGeom prst="rect">
            <a:avLst/>
          </a:prstGeom>
        </p:spPr>
        <p:txBody>
          <a:bodyPr wrap="square">
            <a:spAutoFit/>
          </a:bodyPr>
          <a:lstStyle/>
          <a:p>
            <a:pPr>
              <a:lnSpc>
                <a:spcPct val="125000"/>
              </a:lnSpc>
            </a:pP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三</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种</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光环境</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下测试</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背景光弱、激光功率小；</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背景光强、激光功率大；</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背景光弱、激光功率大</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p:cNvSpPr/>
          <p:nvPr/>
        </p:nvSpPr>
        <p:spPr>
          <a:xfrm>
            <a:off x="1269601" y="5374485"/>
            <a:ext cx="2204450"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2.47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实验</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系统结构框图</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5" name="矩形 24"/>
          <p:cNvSpPr/>
          <p:nvPr/>
        </p:nvSpPr>
        <p:spPr>
          <a:xfrm>
            <a:off x="5179757" y="4201227"/>
            <a:ext cx="3440365"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2.48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实验</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中的水下激光光斑</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APT</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实物图</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0" name="矩形 19"/>
          <p:cNvSpPr/>
          <p:nvPr/>
        </p:nvSpPr>
        <p:spPr>
          <a:xfrm>
            <a:off x="438352" y="772600"/>
            <a:ext cx="3866948"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2.4  </a:t>
            </a:r>
            <a:r>
              <a:rPr lang="en-US" altLang="zh-CN" sz="2000" b="1" dirty="0">
                <a:latin typeface="微软雅黑" panose="020B0503020204020204" pitchFamily="34" charset="-122"/>
                <a:ea typeface="微软雅黑" panose="020B0503020204020204" pitchFamily="34" charset="-122"/>
              </a:rPr>
              <a:t>APT</a:t>
            </a:r>
            <a:r>
              <a:rPr lang="zh-CN" altLang="en-US" sz="2000" b="1" dirty="0">
                <a:latin typeface="微软雅黑" panose="020B0503020204020204" pitchFamily="34" charset="-122"/>
                <a:ea typeface="微软雅黑" panose="020B0503020204020204" pitchFamily="34" charset="-122"/>
              </a:rPr>
              <a:t>验证系统搭建与测试</a:t>
            </a:r>
          </a:p>
        </p:txBody>
      </p:sp>
      <p:sp>
        <p:nvSpPr>
          <p:cNvPr id="26" name="圆角矩形 25"/>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7" name="文本框 26"/>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37</a:t>
            </a:r>
            <a:endParaRPr lang="zh-CN" altLang="en-US" sz="1350" dirty="0">
              <a:latin typeface="+mn-lt"/>
              <a:ea typeface="+mn-ea"/>
              <a:cs typeface="+mn-cs"/>
            </a:endParaRPr>
          </a:p>
        </p:txBody>
      </p:sp>
    </p:spTree>
    <p:extLst>
      <p:ext uri="{BB962C8B-B14F-4D97-AF65-F5344CB8AC3E}">
        <p14:creationId xmlns:p14="http://schemas.microsoft.com/office/powerpoint/2010/main" val="38002718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a:latin typeface="Microsoft YaHei" pitchFamily="34" charset="-122"/>
                <a:ea typeface="Microsoft YaHei" pitchFamily="34" charset="-122"/>
              </a:rPr>
              <a:t>2</a:t>
            </a:r>
            <a:r>
              <a:rPr kumimoji="1" lang="en-US" altLang="zh-CN" sz="2800" b="1" dirty="0" smtClean="0">
                <a:latin typeface="Microsoft YaHei" pitchFamily="34" charset="-122"/>
                <a:ea typeface="Microsoft YaHei" pitchFamily="34" charset="-122"/>
              </a:rPr>
              <a:t>.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4039559" y="945221"/>
            <a:ext cx="1569660"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系统功能测试</a:t>
            </a:r>
            <a:endParaRPr lang="zh-CN" altLang="en-US"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645202508"/>
              </p:ext>
            </p:extLst>
          </p:nvPr>
        </p:nvGraphicFramePr>
        <p:xfrm>
          <a:off x="4374938" y="1583339"/>
          <a:ext cx="4364730" cy="1532731"/>
        </p:xfrm>
        <a:graphic>
          <a:graphicData uri="http://schemas.openxmlformats.org/drawingml/2006/table">
            <a:tbl>
              <a:tblPr firstRow="1" firstCol="1" bandRow="1">
                <a:tableStyleId>{2D5ABB26-0587-4C30-8999-92F81FD0307C}</a:tableStyleId>
              </a:tblPr>
              <a:tblGrid>
                <a:gridCol w="1092056">
                  <a:extLst>
                    <a:ext uri="{9D8B030D-6E8A-4147-A177-3AD203B41FA5}">
                      <a16:colId xmlns:a16="http://schemas.microsoft.com/office/drawing/2014/main" val="3324498993"/>
                    </a:ext>
                  </a:extLst>
                </a:gridCol>
                <a:gridCol w="1023092">
                  <a:extLst>
                    <a:ext uri="{9D8B030D-6E8A-4147-A177-3AD203B41FA5}">
                      <a16:colId xmlns:a16="http://schemas.microsoft.com/office/drawing/2014/main" val="1419015394"/>
                    </a:ext>
                  </a:extLst>
                </a:gridCol>
                <a:gridCol w="1159272">
                  <a:extLst>
                    <a:ext uri="{9D8B030D-6E8A-4147-A177-3AD203B41FA5}">
                      <a16:colId xmlns:a16="http://schemas.microsoft.com/office/drawing/2014/main" val="306529523"/>
                    </a:ext>
                  </a:extLst>
                </a:gridCol>
                <a:gridCol w="1090310">
                  <a:extLst>
                    <a:ext uri="{9D8B030D-6E8A-4147-A177-3AD203B41FA5}">
                      <a16:colId xmlns:a16="http://schemas.microsoft.com/office/drawing/2014/main" val="2777616747"/>
                    </a:ext>
                  </a:extLst>
                </a:gridCol>
              </a:tblGrid>
              <a:tr h="294481">
                <a:tc>
                  <a:txBody>
                    <a:bodyPr/>
                    <a:lstStyle/>
                    <a:p>
                      <a:pPr algn="ctr">
                        <a:lnSpc>
                          <a:spcPct val="125000"/>
                        </a:lnSpc>
                        <a:spcAft>
                          <a:spcPts val="0"/>
                        </a:spcAft>
                        <a:tabLst>
                          <a:tab pos="239395" algn="l"/>
                        </a:tabLst>
                      </a:pPr>
                      <a:r>
                        <a:rPr lang="zh-CN" sz="1200" kern="0" dirty="0">
                          <a:effectLst/>
                          <a:latin typeface="微软雅黑" panose="020B0503020204020204" pitchFamily="34" charset="-122"/>
                          <a:ea typeface="微软雅黑" panose="020B0503020204020204" pitchFamily="34" charset="-122"/>
                        </a:rPr>
                        <a:t>参数</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a:effectLst/>
                          <a:latin typeface="微软雅黑" panose="020B0503020204020204" pitchFamily="34" charset="-122"/>
                          <a:ea typeface="微软雅黑" panose="020B0503020204020204" pitchFamily="34" charset="-122"/>
                        </a:rPr>
                        <a:t>环境</a:t>
                      </a:r>
                      <a:r>
                        <a:rPr lang="en-US" sz="1200" kern="0">
                          <a:effectLst/>
                          <a:latin typeface="微软雅黑" panose="020B0503020204020204" pitchFamily="34" charset="-122"/>
                          <a:ea typeface="微软雅黑" panose="020B0503020204020204" pitchFamily="34" charset="-122"/>
                        </a:rPr>
                        <a:t>1</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微软雅黑" panose="020B0503020204020204" pitchFamily="34" charset="-122"/>
                          <a:ea typeface="微软雅黑" panose="020B0503020204020204" pitchFamily="34" charset="-122"/>
                        </a:rPr>
                        <a:t>环境</a:t>
                      </a:r>
                      <a:r>
                        <a:rPr lang="en-US" sz="1200" kern="0" dirty="0">
                          <a:effectLst/>
                          <a:latin typeface="微软雅黑" panose="020B0503020204020204" pitchFamily="34" charset="-122"/>
                          <a:ea typeface="微软雅黑" panose="020B0503020204020204" pitchFamily="34" charset="-122"/>
                        </a:rPr>
                        <a:t>2</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微软雅黑" panose="020B0503020204020204" pitchFamily="34" charset="-122"/>
                          <a:ea typeface="微软雅黑" panose="020B0503020204020204" pitchFamily="34" charset="-122"/>
                        </a:rPr>
                        <a:t>环境</a:t>
                      </a:r>
                      <a:r>
                        <a:rPr lang="en-US" sz="1200" kern="0" dirty="0">
                          <a:effectLst/>
                          <a:latin typeface="微软雅黑" panose="020B0503020204020204" pitchFamily="34" charset="-122"/>
                          <a:ea typeface="微软雅黑" panose="020B0503020204020204" pitchFamily="34" charset="-122"/>
                        </a:rPr>
                        <a:t>3</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3906988"/>
                  </a:ext>
                </a:extLst>
              </a:tr>
              <a:tr h="256381">
                <a:tc>
                  <a:txBody>
                    <a:bodyPr/>
                    <a:lstStyle/>
                    <a:p>
                      <a:pPr algn="ctr">
                        <a:lnSpc>
                          <a:spcPct val="125000"/>
                        </a:lnSpc>
                        <a:spcAft>
                          <a:spcPts val="0"/>
                        </a:spcAft>
                        <a:tabLst>
                          <a:tab pos="239395" algn="l"/>
                        </a:tabLst>
                      </a:pPr>
                      <a:r>
                        <a:rPr lang="zh-CN" sz="1200" kern="0" dirty="0">
                          <a:effectLst/>
                          <a:latin typeface="微软雅黑" panose="020B0503020204020204" pitchFamily="34" charset="-122"/>
                          <a:ea typeface="微软雅黑" panose="020B0503020204020204" pitchFamily="34" charset="-122"/>
                        </a:rPr>
                        <a:t>背景光功率</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55 </a:t>
                      </a:r>
                      <a:r>
                        <a:rPr lang="en-US" sz="1200" kern="0" dirty="0">
                          <a:effectLst/>
                          <a:latin typeface="微软雅黑" panose="020B0503020204020204" pitchFamily="34" charset="-122"/>
                          <a:ea typeface="微软雅黑" panose="020B0503020204020204" pitchFamily="34" charset="-122"/>
                          <a:sym typeface="Symbol" panose="05050102010706020507" pitchFamily="18" charset="2"/>
                        </a:rPr>
                        <a:t></a:t>
                      </a:r>
                      <a:r>
                        <a:rPr lang="en-US" sz="1200" kern="0" dirty="0">
                          <a:effectLst/>
                          <a:latin typeface="微软雅黑" panose="020B0503020204020204" pitchFamily="34" charset="-122"/>
                          <a:ea typeface="微软雅黑" panose="020B0503020204020204" pitchFamily="34" charset="-122"/>
                        </a:rPr>
                        <a:t>W</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200 </a:t>
                      </a:r>
                      <a:r>
                        <a:rPr lang="en-US" sz="1200" kern="0" dirty="0">
                          <a:effectLst/>
                          <a:latin typeface="微软雅黑" panose="020B0503020204020204" pitchFamily="34" charset="-122"/>
                          <a:ea typeface="微软雅黑" panose="020B0503020204020204" pitchFamily="34" charset="-122"/>
                          <a:sym typeface="Symbol" panose="05050102010706020507" pitchFamily="18" charset="2"/>
                        </a:rPr>
                        <a:t></a:t>
                      </a:r>
                      <a:r>
                        <a:rPr lang="en-US" sz="1200" kern="0" dirty="0">
                          <a:effectLst/>
                          <a:latin typeface="微软雅黑" panose="020B0503020204020204" pitchFamily="34" charset="-122"/>
                          <a:ea typeface="微软雅黑" panose="020B0503020204020204" pitchFamily="34" charset="-122"/>
                        </a:rPr>
                        <a:t>W</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lnSpc>
                          <a:spcPct val="125000"/>
                        </a:lnSpc>
                        <a:spcAft>
                          <a:spcPts val="0"/>
                        </a:spcAft>
                        <a:tabLst>
                          <a:tab pos="239395" algn="l"/>
                        </a:tabLst>
                      </a:pPr>
                      <a:r>
                        <a:rPr lang="en-US" sz="1200" kern="0">
                          <a:effectLst/>
                          <a:latin typeface="微软雅黑" panose="020B0503020204020204" pitchFamily="34" charset="-122"/>
                          <a:ea typeface="微软雅黑" panose="020B0503020204020204" pitchFamily="34" charset="-122"/>
                        </a:rPr>
                        <a:t>55 </a:t>
                      </a:r>
                      <a:r>
                        <a:rPr lang="en-US" sz="1200" kern="0">
                          <a:effectLst/>
                          <a:latin typeface="微软雅黑" panose="020B0503020204020204" pitchFamily="34" charset="-122"/>
                          <a:ea typeface="微软雅黑" panose="020B0503020204020204" pitchFamily="34" charset="-122"/>
                          <a:sym typeface="Symbol" panose="05050102010706020507" pitchFamily="18" charset="2"/>
                        </a:rPr>
                        <a:t></a:t>
                      </a:r>
                      <a:r>
                        <a:rPr lang="en-US" sz="1200" kern="0">
                          <a:effectLst/>
                          <a:latin typeface="微软雅黑" panose="020B0503020204020204" pitchFamily="34" charset="-122"/>
                          <a:ea typeface="微软雅黑" panose="020B0503020204020204" pitchFamily="34" charset="-122"/>
                        </a:rPr>
                        <a:t>W</a:t>
                      </a:r>
                      <a:endParaRPr lang="zh-CN" sz="12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96743639"/>
                  </a:ext>
                </a:extLst>
              </a:tr>
              <a:tr h="238919">
                <a:tc>
                  <a:txBody>
                    <a:bodyPr/>
                    <a:lstStyle/>
                    <a:p>
                      <a:pPr algn="ctr">
                        <a:lnSpc>
                          <a:spcPct val="125000"/>
                        </a:lnSpc>
                        <a:spcAft>
                          <a:spcPts val="0"/>
                        </a:spcAft>
                        <a:tabLst>
                          <a:tab pos="239395" algn="l"/>
                        </a:tabLst>
                      </a:pPr>
                      <a:r>
                        <a:rPr lang="zh-CN" sz="1200" kern="0" dirty="0">
                          <a:effectLst/>
                          <a:latin typeface="微软雅黑" panose="020B0503020204020204" pitchFamily="34" charset="-122"/>
                          <a:ea typeface="微软雅黑" panose="020B0503020204020204" pitchFamily="34" charset="-122"/>
                        </a:rPr>
                        <a:t>激光器电压</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2.24V</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2.60V</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2.60V</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34115436"/>
                  </a:ext>
                </a:extLst>
              </a:tr>
              <a:tr h="285750">
                <a:tc>
                  <a:txBody>
                    <a:bodyPr/>
                    <a:lstStyle/>
                    <a:p>
                      <a:pPr algn="ctr">
                        <a:lnSpc>
                          <a:spcPct val="125000"/>
                        </a:lnSpc>
                        <a:spcAft>
                          <a:spcPts val="0"/>
                        </a:spcAft>
                        <a:tabLst>
                          <a:tab pos="239395" algn="l"/>
                        </a:tabLst>
                      </a:pPr>
                      <a:r>
                        <a:rPr lang="zh-CN" sz="1200" kern="0" dirty="0">
                          <a:effectLst/>
                          <a:latin typeface="微软雅黑" panose="020B0503020204020204" pitchFamily="34" charset="-122"/>
                          <a:ea typeface="微软雅黑" panose="020B0503020204020204" pitchFamily="34" charset="-122"/>
                        </a:rPr>
                        <a:t>激光功率</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4.34mW</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7.51mW</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smtClean="0">
                          <a:effectLst/>
                          <a:latin typeface="微软雅黑" panose="020B0503020204020204" pitchFamily="34" charset="-122"/>
                          <a:ea typeface="微软雅黑" panose="020B0503020204020204" pitchFamily="34" charset="-122"/>
                        </a:rPr>
                        <a:t>7.51mW</a:t>
                      </a:r>
                    </a:p>
                  </a:txBody>
                  <a:tcPr marL="68580" marR="68580" marT="0" marB="0" anchor="ctr"/>
                </a:tc>
                <a:extLst>
                  <a:ext uri="{0D108BD9-81ED-4DB2-BD59-A6C34878D82A}">
                    <a16:rowId xmlns:a16="http://schemas.microsoft.com/office/drawing/2014/main" val="4266252367"/>
                  </a:ext>
                </a:extLst>
              </a:tr>
              <a:tr h="0">
                <a:tc>
                  <a:txBody>
                    <a:bodyPr/>
                    <a:lstStyle/>
                    <a:p>
                      <a:pPr algn="ctr">
                        <a:lnSpc>
                          <a:spcPct val="125000"/>
                        </a:lnSpc>
                        <a:spcAft>
                          <a:spcPts val="0"/>
                        </a:spcAft>
                        <a:tabLst>
                          <a:tab pos="239395" algn="l"/>
                        </a:tabLst>
                      </a:pPr>
                      <a:r>
                        <a:rPr lang="zh-CN" sz="1200" kern="0" dirty="0">
                          <a:effectLst/>
                          <a:latin typeface="微软雅黑" panose="020B0503020204020204" pitchFamily="34" charset="-122"/>
                          <a:ea typeface="微软雅黑" panose="020B0503020204020204" pitchFamily="34" charset="-122"/>
                        </a:rPr>
                        <a:t>光斑直径</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0.41cm</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1.69cm</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3.17cm</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24557177"/>
                  </a:ext>
                </a:extLst>
              </a:tr>
              <a:tr h="0">
                <a:tc>
                  <a:txBody>
                    <a:bodyPr/>
                    <a:lstStyle/>
                    <a:p>
                      <a:pPr algn="ctr">
                        <a:lnSpc>
                          <a:spcPct val="125000"/>
                        </a:lnSpc>
                        <a:spcAft>
                          <a:spcPts val="0"/>
                        </a:spcAft>
                        <a:tabLst>
                          <a:tab pos="239395" algn="l"/>
                        </a:tabLst>
                      </a:pPr>
                      <a:r>
                        <a:rPr lang="zh-CN" sz="1200" kern="0" dirty="0">
                          <a:effectLst/>
                          <a:latin typeface="微软雅黑" panose="020B0503020204020204" pitchFamily="34" charset="-122"/>
                          <a:ea typeface="微软雅黑" panose="020B0503020204020204" pitchFamily="34" charset="-122"/>
                        </a:rPr>
                        <a:t>平均对准用时</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76.5s</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88.4s</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微软雅黑" panose="020B0503020204020204" pitchFamily="34" charset="-122"/>
                          <a:ea typeface="微软雅黑" panose="020B0503020204020204" pitchFamily="34" charset="-122"/>
                        </a:rPr>
                        <a:t>118.9s</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886396"/>
                  </a:ext>
                </a:extLst>
              </a:tr>
            </a:tbl>
          </a:graphicData>
        </a:graphic>
      </p:graphicFrame>
      <p:pic>
        <p:nvPicPr>
          <p:cNvPr id="20" name="图片 19" descr="F:\研究资料\硕士毕业论文\毕业学位论文相关\框图\界面图.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527" y="1335233"/>
            <a:ext cx="3727450" cy="2810033"/>
          </a:xfrm>
          <a:prstGeom prst="rect">
            <a:avLst/>
          </a:prstGeom>
          <a:noFill/>
          <a:ln>
            <a:noFill/>
          </a:ln>
        </p:spPr>
      </p:pic>
      <p:pic>
        <p:nvPicPr>
          <p:cNvPr id="24" name="图片 23"/>
          <p:cNvPicPr/>
          <p:nvPr/>
        </p:nvPicPr>
        <p:blipFill rotWithShape="1">
          <a:blip r:embed="rId5">
            <a:extLst>
              <a:ext uri="{28A0092B-C50C-407E-A947-70E740481C1C}">
                <a14:useLocalDpi xmlns:a14="http://schemas.microsoft.com/office/drawing/2010/main" val="0"/>
              </a:ext>
            </a:extLst>
          </a:blip>
          <a:srcRect l="3208" t="5122" r="6189"/>
          <a:stretch/>
        </p:blipFill>
        <p:spPr bwMode="auto">
          <a:xfrm>
            <a:off x="4527631" y="3205743"/>
            <a:ext cx="3010593" cy="2157049"/>
          </a:xfrm>
          <a:prstGeom prst="rect">
            <a:avLst/>
          </a:prstGeom>
          <a:noFill/>
          <a:ln>
            <a:noFill/>
          </a:ln>
          <a:extLst>
            <a:ext uri="{53640926-AAD7-44D8-BBD7-CCE9431645EC}">
              <a14:shadowObscured xmlns:a14="http://schemas.microsoft.com/office/drawing/2010/main"/>
            </a:ext>
          </a:extLst>
        </p:spPr>
      </p:pic>
      <p:graphicFrame>
        <p:nvGraphicFramePr>
          <p:cNvPr id="25" name="表格 24"/>
          <p:cNvGraphicFramePr>
            <a:graphicFrameLocks noGrp="1"/>
          </p:cNvGraphicFramePr>
          <p:nvPr>
            <p:extLst>
              <p:ext uri="{D42A27DB-BD31-4B8C-83A1-F6EECF244321}">
                <p14:modId xmlns:p14="http://schemas.microsoft.com/office/powerpoint/2010/main" val="6222083"/>
              </p:ext>
            </p:extLst>
          </p:nvPr>
        </p:nvGraphicFramePr>
        <p:xfrm>
          <a:off x="368937" y="5508190"/>
          <a:ext cx="5867199" cy="626868"/>
        </p:xfrm>
        <a:graphic>
          <a:graphicData uri="http://schemas.openxmlformats.org/drawingml/2006/table">
            <a:tbl>
              <a:tblPr firstRow="1" firstCol="1" bandRow="1">
                <a:tableStyleId>{2D5ABB26-0587-4C30-8999-92F81FD0307C}</a:tableStyleId>
              </a:tblPr>
              <a:tblGrid>
                <a:gridCol w="840183">
                  <a:extLst>
                    <a:ext uri="{9D8B030D-6E8A-4147-A177-3AD203B41FA5}">
                      <a16:colId xmlns:a16="http://schemas.microsoft.com/office/drawing/2014/main" val="2039553742"/>
                    </a:ext>
                  </a:extLst>
                </a:gridCol>
                <a:gridCol w="787378">
                  <a:extLst>
                    <a:ext uri="{9D8B030D-6E8A-4147-A177-3AD203B41FA5}">
                      <a16:colId xmlns:a16="http://schemas.microsoft.com/office/drawing/2014/main" val="2556464567"/>
                    </a:ext>
                  </a:extLst>
                </a:gridCol>
                <a:gridCol w="890641">
                  <a:extLst>
                    <a:ext uri="{9D8B030D-6E8A-4147-A177-3AD203B41FA5}">
                      <a16:colId xmlns:a16="http://schemas.microsoft.com/office/drawing/2014/main" val="594606090"/>
                    </a:ext>
                  </a:extLst>
                </a:gridCol>
                <a:gridCol w="837836">
                  <a:extLst>
                    <a:ext uri="{9D8B030D-6E8A-4147-A177-3AD203B41FA5}">
                      <a16:colId xmlns:a16="http://schemas.microsoft.com/office/drawing/2014/main" val="3215757644"/>
                    </a:ext>
                  </a:extLst>
                </a:gridCol>
                <a:gridCol w="837836">
                  <a:extLst>
                    <a:ext uri="{9D8B030D-6E8A-4147-A177-3AD203B41FA5}">
                      <a16:colId xmlns:a16="http://schemas.microsoft.com/office/drawing/2014/main" val="3580415163"/>
                    </a:ext>
                  </a:extLst>
                </a:gridCol>
                <a:gridCol w="837836">
                  <a:extLst>
                    <a:ext uri="{9D8B030D-6E8A-4147-A177-3AD203B41FA5}">
                      <a16:colId xmlns:a16="http://schemas.microsoft.com/office/drawing/2014/main" val="186214341"/>
                    </a:ext>
                  </a:extLst>
                </a:gridCol>
                <a:gridCol w="835489">
                  <a:extLst>
                    <a:ext uri="{9D8B030D-6E8A-4147-A177-3AD203B41FA5}">
                      <a16:colId xmlns:a16="http://schemas.microsoft.com/office/drawing/2014/main" val="1692983657"/>
                    </a:ext>
                  </a:extLst>
                </a:gridCol>
              </a:tblGrid>
              <a:tr h="339469">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光斑速度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0.21 m/s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a:effectLst/>
                          <a:latin typeface="Times New Roman" panose="02020603050405020304" pitchFamily="18" charset="0"/>
                          <a:ea typeface="微软雅黑" panose="020B0503020204020204" pitchFamily="34" charset="-122"/>
                          <a:cs typeface="Times New Roman" panose="02020603050405020304" pitchFamily="18" charset="0"/>
                        </a:rPr>
                        <a:t>0.35 </a:t>
                      </a:r>
                      <a:r>
                        <a:rPr lang="en-US"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m/s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0.42 m/s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0.50 m/s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0.64 m/s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en-US" sz="1200" kern="0" dirty="0" smtClean="0">
                          <a:effectLst/>
                          <a:latin typeface="Times New Roman" panose="02020603050405020304" pitchFamily="18" charset="0"/>
                          <a:ea typeface="微软雅黑" panose="020B0503020204020204" pitchFamily="34" charset="-122"/>
                          <a:cs typeface="Times New Roman" panose="02020603050405020304" pitchFamily="18" charset="0"/>
                        </a:rPr>
                        <a:t>0.71 m/s</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3435648"/>
                  </a:ext>
                </a:extLst>
              </a:tr>
              <a:tr h="287399">
                <a:tc>
                  <a:txBody>
                    <a:bodyPr/>
                    <a:lstStyle/>
                    <a:p>
                      <a:pPr algn="ctr">
                        <a:lnSpc>
                          <a:spcPct val="125000"/>
                        </a:lnSpc>
                        <a:spcAft>
                          <a:spcPts val="0"/>
                        </a:spcAft>
                        <a:tabLst>
                          <a:tab pos="239395" algn="l"/>
                        </a:tabLst>
                      </a:pPr>
                      <a:r>
                        <a:rPr lang="zh-CN" sz="1200" kern="0">
                          <a:effectLst/>
                          <a:latin typeface="Times New Roman" panose="02020603050405020304" pitchFamily="18" charset="0"/>
                          <a:ea typeface="微软雅黑" panose="020B0503020204020204" pitchFamily="34" charset="-122"/>
                          <a:cs typeface="Times New Roman" panose="02020603050405020304" pitchFamily="18" charset="0"/>
                        </a:rPr>
                        <a:t>是否丢失</a:t>
                      </a:r>
                      <a:endParaRPr lang="zh-CN" sz="12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否</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25000"/>
                        </a:lnSpc>
                        <a:spcAft>
                          <a:spcPts val="0"/>
                        </a:spcAft>
                        <a:tabLst>
                          <a:tab pos="239395" algn="l"/>
                        </a:tabLst>
                      </a:pPr>
                      <a:r>
                        <a:rPr lang="zh-CN" sz="1200" kern="0" dirty="0">
                          <a:effectLst/>
                          <a:latin typeface="Times New Roman" panose="02020603050405020304" pitchFamily="18" charset="0"/>
                          <a:ea typeface="微软雅黑" panose="020B0503020204020204" pitchFamily="34" charset="-122"/>
                          <a:cs typeface="Times New Roman" panose="02020603050405020304" pitchFamily="18" charset="0"/>
                        </a:rPr>
                        <a:t>是</a:t>
                      </a:r>
                      <a:endParaRPr 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544564"/>
                  </a:ext>
                </a:extLst>
              </a:tr>
            </a:tbl>
          </a:graphicData>
        </a:graphic>
      </p:graphicFrame>
      <p:sp>
        <p:nvSpPr>
          <p:cNvPr id="26" name="矩形 25"/>
          <p:cNvSpPr/>
          <p:nvPr/>
        </p:nvSpPr>
        <p:spPr>
          <a:xfrm>
            <a:off x="1117600" y="6280455"/>
            <a:ext cx="6334122" cy="338554"/>
          </a:xfrm>
          <a:prstGeom prst="rect">
            <a:avLst/>
          </a:prstGeom>
        </p:spPr>
        <p:txBody>
          <a:bodyPr wrap="square">
            <a:spAutoFit/>
          </a:bodyPr>
          <a:lstStyle/>
          <a:p>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光斑移动</a:t>
            </a:r>
            <a:r>
              <a:rPr lang="zh-CN"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速度</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smtClean="0">
                <a:latin typeface="Times New Roman" panose="02020603050405020304" pitchFamily="18" charset="0"/>
                <a:ea typeface="微软雅黑" panose="020B0503020204020204" pitchFamily="34" charset="-122"/>
                <a:cs typeface="Times New Roman" panose="02020603050405020304" pitchFamily="18" charset="0"/>
              </a:rPr>
              <a:t>0.64m/s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时，不会出现光斑丢失的情况。</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p:cNvSpPr/>
          <p:nvPr/>
        </p:nvSpPr>
        <p:spPr>
          <a:xfrm>
            <a:off x="1117600" y="4145266"/>
            <a:ext cx="2024913"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2.49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上位</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机跟踪界面</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8" name="矩形 27"/>
          <p:cNvSpPr/>
          <p:nvPr/>
        </p:nvSpPr>
        <p:spPr>
          <a:xfrm>
            <a:off x="4894027" y="1295963"/>
            <a:ext cx="3191899"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表</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2.7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在</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几种光环境下的跟踪效果测试</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9" name="矩形 28"/>
          <p:cNvSpPr/>
          <p:nvPr/>
        </p:nvSpPr>
        <p:spPr>
          <a:xfrm>
            <a:off x="7330636" y="3964075"/>
            <a:ext cx="1409032" cy="523220"/>
          </a:xfrm>
          <a:prstGeom prst="rect">
            <a:avLst/>
          </a:prstGeom>
        </p:spPr>
        <p:txBody>
          <a:bodyPr wrap="square">
            <a:spAutoFit/>
          </a:bodyPr>
          <a:lstStyle/>
          <a:p>
            <a:pPr algn="ct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2.50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对准</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时脱靶量曲线</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32" name="矩形 31"/>
          <p:cNvSpPr/>
          <p:nvPr/>
        </p:nvSpPr>
        <p:spPr>
          <a:xfrm>
            <a:off x="1190827" y="5200413"/>
            <a:ext cx="3440840" cy="307777"/>
          </a:xfrm>
          <a:prstGeom prst="rect">
            <a:avLst/>
          </a:prstGeom>
        </p:spPr>
        <p:txBody>
          <a:bodyPr wrap="square">
            <a:spAutoFit/>
          </a:bodyPr>
          <a:lstStyle/>
          <a:p>
            <a:pPr algn="ct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表</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2.8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在</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几种光环境下的跟踪效果测试</a:t>
            </a:r>
            <a:endParaRPr lang="zh-CN" altLang="en-US" sz="140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2" name="矩形 21"/>
          <p:cNvSpPr/>
          <p:nvPr/>
        </p:nvSpPr>
        <p:spPr>
          <a:xfrm>
            <a:off x="438352" y="772600"/>
            <a:ext cx="3866948"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2.4  </a:t>
            </a:r>
            <a:r>
              <a:rPr lang="en-US" altLang="zh-CN" sz="2000" b="1" dirty="0">
                <a:latin typeface="微软雅黑" panose="020B0503020204020204" pitchFamily="34" charset="-122"/>
                <a:ea typeface="微软雅黑" panose="020B0503020204020204" pitchFamily="34" charset="-122"/>
              </a:rPr>
              <a:t>APT</a:t>
            </a:r>
            <a:r>
              <a:rPr lang="zh-CN" altLang="en-US" sz="2000" b="1" dirty="0">
                <a:latin typeface="微软雅黑" panose="020B0503020204020204" pitchFamily="34" charset="-122"/>
                <a:ea typeface="微软雅黑" panose="020B0503020204020204" pitchFamily="34" charset="-122"/>
              </a:rPr>
              <a:t>验证系统搭建与测试</a:t>
            </a:r>
          </a:p>
        </p:txBody>
      </p:sp>
      <p:sp>
        <p:nvSpPr>
          <p:cNvPr id="23" name="圆角矩形 22"/>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3" name="文本框 32"/>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38</a:t>
            </a:r>
            <a:endParaRPr lang="zh-CN" altLang="en-US" sz="1350" dirty="0">
              <a:latin typeface="+mn-lt"/>
              <a:ea typeface="+mn-ea"/>
              <a:cs typeface="+mn-cs"/>
            </a:endParaRPr>
          </a:p>
        </p:txBody>
      </p:sp>
    </p:spTree>
    <p:extLst>
      <p:ext uri="{BB962C8B-B14F-4D97-AF65-F5344CB8AC3E}">
        <p14:creationId xmlns:p14="http://schemas.microsoft.com/office/powerpoint/2010/main" val="28018747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1418001" y="490097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prstClr val="black"/>
                </a:solidFill>
                <a:latin typeface="黑体" pitchFamily="49" charset="-122"/>
                <a:ea typeface="黑体" pitchFamily="49" charset="-122"/>
              </a:rPr>
              <a:t>3.</a:t>
            </a:r>
            <a:endParaRPr lang="zh-CN" altLang="en-US" noProof="1">
              <a:solidFill>
                <a:schemeClr val="bg1"/>
              </a:solidFill>
            </a:endParaRPr>
          </a:p>
        </p:txBody>
      </p:sp>
      <p:sp>
        <p:nvSpPr>
          <p:cNvPr id="17" name="椭圆 16"/>
          <p:cNvSpPr/>
          <p:nvPr/>
        </p:nvSpPr>
        <p:spPr bwMode="auto">
          <a:xfrm>
            <a:off x="1418001" y="2664912"/>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2.</a:t>
            </a:r>
            <a:endParaRPr lang="zh-CN" altLang="en-US" sz="2800" b="1" i="1" noProof="1">
              <a:solidFill>
                <a:schemeClr val="tx1"/>
              </a:solidFill>
              <a:latin typeface="黑体" pitchFamily="49" charset="-122"/>
              <a:ea typeface="黑体" pitchFamily="49" charset="-122"/>
            </a:endParaRPr>
          </a:p>
        </p:txBody>
      </p:sp>
      <p:sp>
        <p:nvSpPr>
          <p:cNvPr id="14" name="椭圆 13"/>
          <p:cNvSpPr/>
          <p:nvPr/>
        </p:nvSpPr>
        <p:spPr bwMode="auto">
          <a:xfrm>
            <a:off x="1418001" y="182222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1.</a:t>
            </a:r>
            <a:endParaRPr lang="zh-CN" altLang="en-US" sz="2800" noProof="1">
              <a:solidFill>
                <a:schemeClr val="tx1"/>
              </a:solidFill>
            </a:endParaRPr>
          </a:p>
        </p:txBody>
      </p:sp>
      <p:sp>
        <p:nvSpPr>
          <p:cNvPr id="14337" name="文本框 24"/>
          <p:cNvSpPr txBox="1">
            <a:spLocks noChangeArrowheads="1"/>
          </p:cNvSpPr>
          <p:nvPr/>
        </p:nvSpPr>
        <p:spPr bwMode="auto">
          <a:xfrm>
            <a:off x="95036" y="0"/>
            <a:ext cx="2045128" cy="584200"/>
          </a:xfrm>
          <a:prstGeom prst="rect">
            <a:avLst/>
          </a:prstGeom>
          <a:noFill/>
          <a:ln w="9525">
            <a:noFill/>
            <a:miter lim="800000"/>
            <a:headEnd/>
            <a:tailEnd/>
          </a:ln>
        </p:spPr>
        <p:txBody>
          <a:bodyPr wrap="square">
            <a:spAutoFit/>
          </a:bodyPr>
          <a:lstStyle/>
          <a:p>
            <a:pPr algn="ctr"/>
            <a:r>
              <a:rPr kumimoji="1" lang="zh-CN" altLang="en-US" sz="2800" b="1" dirty="0">
                <a:latin typeface="Microsoft YaHei" pitchFamily="34" charset="-122"/>
                <a:ea typeface="Microsoft YaHei" pitchFamily="34" charset="-122"/>
              </a:rPr>
              <a:t>目录</a:t>
            </a:r>
            <a:r>
              <a:rPr kumimoji="1" lang="zh-CN" altLang="en-US" sz="3200" b="1" dirty="0">
                <a:latin typeface="Microsoft YaHei" pitchFamily="34" charset="-122"/>
                <a:ea typeface="Microsoft YaHei" pitchFamily="34" charset="-122"/>
              </a:rPr>
              <a:t> </a:t>
            </a:r>
          </a:p>
        </p:txBody>
      </p:sp>
      <p:grpSp>
        <p:nvGrpSpPr>
          <p:cNvPr id="14339" name="组 2"/>
          <p:cNvGrpSpPr>
            <a:grpSpLocks/>
          </p:cNvGrpSpPr>
          <p:nvPr/>
        </p:nvGrpSpPr>
        <p:grpSpPr bwMode="auto">
          <a:xfrm rot="5400000">
            <a:off x="1094581" y="-255781"/>
            <a:ext cx="46038" cy="1778000"/>
            <a:chOff x="1" y="2266931"/>
            <a:chExt cx="12192115" cy="1446550"/>
          </a:xfrm>
        </p:grpSpPr>
        <p:sp>
          <p:nvSpPr>
            <p:cNvPr id="21" name="矩形 20"/>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2" name="矩形 21"/>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3" name="矩形 22"/>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4" name="矩形 23"/>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0"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58105" y="1822223"/>
            <a:ext cx="2709396" cy="523220"/>
          </a:xfrm>
          <a:prstGeom prst="rect">
            <a:avLst/>
          </a:prstGeom>
        </p:spPr>
        <p:txBody>
          <a:bodyPr wrap="none">
            <a:spAutoFit/>
          </a:bodyPr>
          <a:lstStyle/>
          <a:p>
            <a:r>
              <a:rPr lang="zh-CN" altLang="en-US" sz="2800" b="1" dirty="0">
                <a:latin typeface="黑体" pitchFamily="49" charset="-122"/>
                <a:ea typeface="黑体" pitchFamily="49" charset="-122"/>
              </a:rPr>
              <a:t>研究背景及意义</a:t>
            </a:r>
            <a:endParaRPr lang="zh-CN" altLang="en-US" sz="2800" dirty="0"/>
          </a:p>
        </p:txBody>
      </p:sp>
      <p:sp>
        <p:nvSpPr>
          <p:cNvPr id="4" name="矩形 3"/>
          <p:cNvSpPr/>
          <p:nvPr/>
        </p:nvSpPr>
        <p:spPr>
          <a:xfrm>
            <a:off x="2058105" y="2634337"/>
            <a:ext cx="2348720" cy="523220"/>
          </a:xfrm>
          <a:prstGeom prst="rect">
            <a:avLst/>
          </a:prstGeom>
        </p:spPr>
        <p:txBody>
          <a:bodyPr wrap="none">
            <a:spAutoFit/>
          </a:bodyPr>
          <a:lstStyle/>
          <a:p>
            <a:pPr>
              <a:buClr>
                <a:srgbClr val="FF3300"/>
              </a:buClr>
            </a:pPr>
            <a:r>
              <a:rPr lang="zh-CN" altLang="en-US" sz="2800" b="1" dirty="0">
                <a:latin typeface="黑体" pitchFamily="49" charset="-122"/>
                <a:ea typeface="黑体" pitchFamily="49" charset="-122"/>
              </a:rPr>
              <a:t>主要研究内容</a:t>
            </a:r>
            <a:endParaRPr lang="en-US" altLang="zh-CN" sz="2800" b="1" dirty="0">
              <a:latin typeface="黑体" pitchFamily="49" charset="-122"/>
              <a:ea typeface="黑体" pitchFamily="49" charset="-122"/>
            </a:endParaRPr>
          </a:p>
        </p:txBody>
      </p:sp>
      <p:sp>
        <p:nvSpPr>
          <p:cNvPr id="5" name="矩形 4"/>
          <p:cNvSpPr/>
          <p:nvPr/>
        </p:nvSpPr>
        <p:spPr>
          <a:xfrm>
            <a:off x="2058105" y="4873602"/>
            <a:ext cx="2535560" cy="523220"/>
          </a:xfrm>
          <a:prstGeom prst="rect">
            <a:avLst/>
          </a:prstGeom>
        </p:spPr>
        <p:txBody>
          <a:bodyPr wrap="square">
            <a:spAutoFit/>
          </a:bodyPr>
          <a:lstStyle/>
          <a:p>
            <a:pPr>
              <a:buClr>
                <a:srgbClr val="FF3300"/>
              </a:buClr>
            </a:pPr>
            <a:r>
              <a:rPr lang="zh-CN" altLang="en-US" sz="2800" b="1" dirty="0">
                <a:latin typeface="黑体" pitchFamily="49" charset="-122"/>
                <a:ea typeface="黑体" pitchFamily="49" charset="-122"/>
              </a:rPr>
              <a:t>总结与展望</a:t>
            </a:r>
            <a:endParaRPr lang="en-US" altLang="zh-CN" sz="2800" b="1" dirty="0">
              <a:latin typeface="黑体" pitchFamily="49" charset="-122"/>
              <a:ea typeface="黑体" pitchFamily="49" charset="-122"/>
            </a:endParaRPr>
          </a:p>
        </p:txBody>
      </p:sp>
      <p:sp>
        <p:nvSpPr>
          <p:cNvPr id="26" name="矩形 25"/>
          <p:cNvSpPr/>
          <p:nvPr/>
        </p:nvSpPr>
        <p:spPr>
          <a:xfrm>
            <a:off x="1955964" y="3204970"/>
            <a:ext cx="3339376" cy="1578317"/>
          </a:xfrm>
          <a:prstGeom prst="rect">
            <a:avLst/>
          </a:prstGeom>
        </p:spPr>
        <p:txBody>
          <a:bodyPr wrap="none">
            <a:spAutoFit/>
          </a:bodyPr>
          <a:lstStyle/>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光斑目标检测算法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光斑目标跟踪算法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闭环控制</a:t>
            </a:r>
            <a:r>
              <a:rPr lang="zh-CN" altLang="en-US" sz="2000" dirty="0" smtClean="0">
                <a:latin typeface="黑体" pitchFamily="49" charset="-122"/>
                <a:ea typeface="黑体" pitchFamily="49" charset="-122"/>
              </a:rPr>
              <a:t>验证系统</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en-US" altLang="zh-CN" sz="2000" dirty="0">
                <a:latin typeface="黑体" pitchFamily="49" charset="-122"/>
                <a:ea typeface="黑体" pitchFamily="49" charset="-122"/>
              </a:rPr>
              <a:t>APT</a:t>
            </a:r>
            <a:r>
              <a:rPr lang="zh-CN" altLang="en-US" sz="2000" dirty="0">
                <a:latin typeface="黑体" pitchFamily="49" charset="-122"/>
                <a:ea typeface="黑体" pitchFamily="49" charset="-122"/>
              </a:rPr>
              <a:t>验证系统搭建与</a:t>
            </a:r>
            <a:r>
              <a:rPr lang="zh-CN" altLang="en-US" sz="2000" dirty="0" smtClean="0">
                <a:latin typeface="黑体" pitchFamily="49" charset="-122"/>
                <a:ea typeface="黑体" pitchFamily="49" charset="-122"/>
              </a:rPr>
              <a:t>测试</a:t>
            </a:r>
            <a:endParaRPr lang="en-US" altLang="zh-CN" sz="2000" dirty="0" smtClean="0">
              <a:latin typeface="黑体" pitchFamily="49" charset="-122"/>
              <a:ea typeface="黑体" pitchFamily="49" charset="-122"/>
            </a:endParaRPr>
          </a:p>
        </p:txBody>
      </p:sp>
      <p:sp>
        <p:nvSpPr>
          <p:cNvPr id="19" name="矩形 18"/>
          <p:cNvSpPr/>
          <p:nvPr/>
        </p:nvSpPr>
        <p:spPr>
          <a:xfrm>
            <a:off x="1318227" y="1761898"/>
            <a:ext cx="3449274"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p:cNvSpPr/>
          <p:nvPr/>
        </p:nvSpPr>
        <p:spPr>
          <a:xfrm>
            <a:off x="1318228" y="2664605"/>
            <a:ext cx="3844168" cy="2071818"/>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圆角矩形 24"/>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7" name="文本框 26"/>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39</a:t>
            </a:r>
            <a:endParaRPr lang="zh-CN" altLang="en-US" sz="1350" dirty="0">
              <a:latin typeface="+mn-lt"/>
              <a:ea typeface="+mn-ea"/>
              <a:cs typeface="+mn-cs"/>
            </a:endParaRPr>
          </a:p>
        </p:txBody>
      </p:sp>
    </p:spTree>
    <p:extLst>
      <p:ext uri="{BB962C8B-B14F-4D97-AF65-F5344CB8AC3E}">
        <p14:creationId xmlns:p14="http://schemas.microsoft.com/office/powerpoint/2010/main" val="40066230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2">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15364" name="文本框 18"/>
          <p:cNvSpPr txBox="1">
            <a:spLocks noChangeArrowheads="1"/>
          </p:cNvSpPr>
          <p:nvPr/>
        </p:nvSpPr>
        <p:spPr bwMode="auto">
          <a:xfrm>
            <a:off x="225427" y="1023709"/>
            <a:ext cx="8222297" cy="2723823"/>
          </a:xfrm>
          <a:prstGeom prst="rect">
            <a:avLst/>
          </a:prstGeom>
          <a:noFill/>
          <a:ln w="9525">
            <a:noFill/>
            <a:miter lim="800000"/>
            <a:headEnd/>
            <a:tailEnd/>
          </a:ln>
        </p:spPr>
        <p:txBody>
          <a:bodyPr wrap="square">
            <a:spAutoFit/>
          </a:bodyPr>
          <a:lstStyle/>
          <a:p>
            <a:pPr marL="342900" indent="-342900" algn="just">
              <a:lnSpc>
                <a:spcPct val="150000"/>
              </a:lnSpc>
              <a:buClr>
                <a:schemeClr val="accent1"/>
              </a:buClr>
              <a:buFont typeface="Wingdings" pitchFamily="2" charset="2"/>
              <a:buChar char="Ø"/>
            </a:pPr>
            <a:r>
              <a:rPr lang="zh-CN" altLang="en-US" sz="1600" dirty="0">
                <a:latin typeface="Microsoft YaHei" pitchFamily="34" charset="-122"/>
                <a:ea typeface="Microsoft YaHei" pitchFamily="34" charset="-122"/>
              </a:rPr>
              <a:t>地球的表面积约 </a:t>
            </a:r>
            <a:r>
              <a:rPr lang="en-US" altLang="zh-CN" sz="1600" dirty="0">
                <a:latin typeface="Microsoft YaHei" pitchFamily="34" charset="-122"/>
                <a:ea typeface="Microsoft YaHei" pitchFamily="34" charset="-122"/>
              </a:rPr>
              <a:t>70%</a:t>
            </a:r>
            <a:r>
              <a:rPr lang="zh-CN" altLang="en-US" sz="1600" dirty="0">
                <a:latin typeface="Microsoft YaHei" pitchFamily="34" charset="-122"/>
                <a:ea typeface="Microsoft YaHei" pitchFamily="34" charset="-122"/>
              </a:rPr>
              <a:t>被海洋所覆盖，但人类只对其不到 </a:t>
            </a:r>
            <a:r>
              <a:rPr lang="en-US" altLang="zh-CN" sz="1600" dirty="0">
                <a:latin typeface="Microsoft YaHei" pitchFamily="34" charset="-122"/>
                <a:ea typeface="Microsoft YaHei" pitchFamily="34" charset="-122"/>
              </a:rPr>
              <a:t>10%</a:t>
            </a:r>
            <a:r>
              <a:rPr lang="zh-CN" altLang="en-US" sz="1600" dirty="0">
                <a:latin typeface="Microsoft YaHei" pitchFamily="34" charset="-122"/>
                <a:ea typeface="Microsoft YaHei" pitchFamily="34" charset="-122"/>
              </a:rPr>
              <a:t>进行了探索。水下环境监测、资源开发、航行器间通信、水下目标的发现等，关键是水下通信技术，而</a:t>
            </a:r>
            <a:r>
              <a:rPr lang="zh-CN" altLang="en-US" sz="1600" dirty="0">
                <a:solidFill>
                  <a:schemeClr val="accent1"/>
                </a:solidFill>
                <a:latin typeface="Microsoft YaHei" pitchFamily="34" charset="-122"/>
                <a:ea typeface="Microsoft YaHei" pitchFamily="34" charset="-122"/>
              </a:rPr>
              <a:t>水下无线通信</a:t>
            </a:r>
            <a:r>
              <a:rPr lang="zh-CN" altLang="en-US" sz="1600" dirty="0">
                <a:latin typeface="Microsoft YaHei" pitchFamily="34" charset="-122"/>
                <a:ea typeface="Microsoft YaHei" pitchFamily="34" charset="-122"/>
              </a:rPr>
              <a:t>是其重要分支。目前主要水下通信方式有：</a:t>
            </a:r>
            <a:r>
              <a:rPr lang="en-US" altLang="zh-CN" sz="1600" dirty="0">
                <a:latin typeface="Microsoft YaHei" pitchFamily="34" charset="-122"/>
                <a:ea typeface="Microsoft YaHei" pitchFamily="34" charset="-122"/>
              </a:rPr>
              <a:t>	</a:t>
            </a:r>
            <a:endParaRPr lang="en-US" altLang="zh-CN" dirty="0">
              <a:latin typeface="Microsoft YaHei" pitchFamily="34" charset="-122"/>
              <a:ea typeface="Microsoft YaHei" pitchFamily="34" charset="-122"/>
            </a:endParaRPr>
          </a:p>
          <a:p>
            <a:pPr marL="342900" indent="-342900">
              <a:lnSpc>
                <a:spcPct val="150000"/>
              </a:lnSpc>
              <a:buClr>
                <a:schemeClr val="accent1"/>
              </a:buClr>
            </a:pPr>
            <a:endParaRPr lang="en-US" altLang="zh-CN" dirty="0">
              <a:solidFill>
                <a:srgbClr val="FF3300"/>
              </a:solidFill>
              <a:latin typeface="Microsoft YaHei" pitchFamily="34" charset="-122"/>
              <a:ea typeface="Microsoft YaHei" pitchFamily="34" charset="-122"/>
            </a:endParaRPr>
          </a:p>
          <a:p>
            <a:pPr marL="342900" indent="-342900">
              <a:lnSpc>
                <a:spcPct val="150000"/>
              </a:lnSpc>
              <a:buClr>
                <a:schemeClr val="accent1"/>
              </a:buClr>
            </a:pPr>
            <a:endParaRPr lang="en-US" altLang="zh-CN" dirty="0" smtClean="0">
              <a:solidFill>
                <a:srgbClr val="FF3300"/>
              </a:solidFill>
              <a:latin typeface="Microsoft YaHei" pitchFamily="34" charset="-122"/>
              <a:ea typeface="Microsoft YaHei" pitchFamily="34" charset="-122"/>
            </a:endParaRPr>
          </a:p>
          <a:p>
            <a:pPr marL="342900" indent="-342900">
              <a:lnSpc>
                <a:spcPct val="150000"/>
              </a:lnSpc>
              <a:buClr>
                <a:schemeClr val="accent1"/>
              </a:buClr>
            </a:pPr>
            <a:r>
              <a:rPr lang="zh-CN" altLang="en-US" dirty="0" smtClean="0">
                <a:solidFill>
                  <a:srgbClr val="FF3300"/>
                </a:solidFill>
                <a:latin typeface="Microsoft YaHei" pitchFamily="34" charset="-122"/>
                <a:ea typeface="Microsoft YaHei" pitchFamily="34" charset="-122"/>
              </a:rPr>
              <a:t>     </a:t>
            </a:r>
            <a:endParaRPr lang="en-US" altLang="zh-CN" dirty="0">
              <a:solidFill>
                <a:srgbClr val="FF3300"/>
              </a:solidFill>
              <a:latin typeface="Microsoft YaHei" pitchFamily="34" charset="-122"/>
              <a:ea typeface="Microsoft YaHei" pitchFamily="34" charset="-122"/>
            </a:endParaRPr>
          </a:p>
          <a:p>
            <a:pPr marL="342900" indent="-342900">
              <a:buClr>
                <a:schemeClr val="accent1"/>
              </a:buClr>
            </a:pPr>
            <a:r>
              <a:rPr lang="zh-CN" altLang="en-US" b="1" dirty="0">
                <a:latin typeface="Microsoft YaHei" pitchFamily="34" charset="-122"/>
                <a:ea typeface="Microsoft YaHei" pitchFamily="34" charset="-122"/>
              </a:rPr>
              <a:t>     </a:t>
            </a:r>
            <a:endParaRPr lang="en-US" altLang="zh-CN" b="1" dirty="0">
              <a:latin typeface="Microsoft YaHei" pitchFamily="34" charset="-122"/>
              <a:ea typeface="Microsoft YaHei" pitchFamily="34" charset="-122"/>
            </a:endParaRPr>
          </a:p>
        </p:txBody>
      </p:sp>
      <p:sp>
        <p:nvSpPr>
          <p:cNvPr id="15365" name="文本框 1"/>
          <p:cNvSpPr txBox="1">
            <a:spLocks noChangeArrowheads="1"/>
          </p:cNvSpPr>
          <p:nvPr/>
        </p:nvSpPr>
        <p:spPr bwMode="auto">
          <a:xfrm>
            <a:off x="298021" y="2611731"/>
            <a:ext cx="4552281" cy="1384995"/>
          </a:xfrm>
          <a:prstGeom prst="rect">
            <a:avLst/>
          </a:prstGeom>
          <a:noFill/>
          <a:ln w="9525">
            <a:noFill/>
            <a:miter lim="800000"/>
            <a:headEnd/>
            <a:tailEnd/>
          </a:ln>
        </p:spPr>
        <p:txBody>
          <a:bodyPr wrap="square">
            <a:spAutoFit/>
          </a:bodyPr>
          <a:lstStyle/>
          <a:p>
            <a:pPr marL="285750" indent="-285750" algn="just">
              <a:lnSpc>
                <a:spcPct val="125000"/>
              </a:lnSpc>
              <a:buClr>
                <a:schemeClr val="accent1"/>
              </a:buClr>
              <a:buFont typeface="Arial" charset="0"/>
              <a:buChar char="•"/>
            </a:pPr>
            <a:r>
              <a:rPr lang="zh-CN" altLang="en-US" sz="1600" dirty="0">
                <a:latin typeface="Microsoft YaHei" pitchFamily="34" charset="-122"/>
                <a:ea typeface="Microsoft YaHei" pitchFamily="34" charset="-122"/>
              </a:rPr>
              <a:t>目前发展得最成熟的水下通信方式、应用较多。</a:t>
            </a:r>
            <a:endParaRPr lang="en-US" altLang="zh-CN" sz="1600" dirty="0">
              <a:latin typeface="Microsoft YaHei" pitchFamily="34" charset="-122"/>
              <a:ea typeface="Microsoft YaHei" pitchFamily="34" charset="-122"/>
            </a:endParaRPr>
          </a:p>
          <a:p>
            <a:pPr marL="285750" indent="-285750" algn="just">
              <a:lnSpc>
                <a:spcPct val="150000"/>
              </a:lnSpc>
              <a:buClr>
                <a:schemeClr val="accent1"/>
              </a:buClr>
              <a:buFont typeface="Arial" charset="0"/>
              <a:buChar char="•"/>
            </a:pPr>
            <a:r>
              <a:rPr lang="zh-CN" altLang="en-US" sz="1600" dirty="0">
                <a:latin typeface="Microsoft YaHei" pitchFamily="34" charset="-122"/>
                <a:ea typeface="Microsoft YaHei" pitchFamily="34" charset="-122"/>
              </a:rPr>
              <a:t>传输速率低、时延较大、带宽较低、易受干扰。</a:t>
            </a:r>
            <a:endParaRPr lang="en-US" altLang="zh-CN" sz="1600" dirty="0">
              <a:latin typeface="Microsoft YaHei" pitchFamily="34" charset="-122"/>
              <a:ea typeface="Microsoft YaHei" pitchFamily="34" charset="-122"/>
            </a:endParaRPr>
          </a:p>
          <a:p>
            <a:pPr marL="285750" indent="-285750" algn="just">
              <a:lnSpc>
                <a:spcPct val="125000"/>
              </a:lnSpc>
              <a:buClr>
                <a:schemeClr val="accent1"/>
              </a:buClr>
              <a:buFont typeface="Arial" charset="0"/>
              <a:buChar char="•"/>
            </a:pPr>
            <a:r>
              <a:rPr lang="zh-CN" altLang="en-US" sz="1600" dirty="0">
                <a:latin typeface="Microsoft YaHei" pitchFamily="34" charset="-122"/>
                <a:ea typeface="Microsoft YaHei" pitchFamily="34" charset="-122"/>
              </a:rPr>
              <a:t>通信系统的体积大，成本高，功耗大、信息安全难以保证。</a:t>
            </a:r>
            <a:endParaRPr lang="en-US" altLang="zh-CN" sz="1600" dirty="0">
              <a:latin typeface="Microsoft YaHei" pitchFamily="34" charset="-122"/>
              <a:ea typeface="Microsoft YaHei" pitchFamily="34" charset="-122"/>
            </a:endParaRPr>
          </a:p>
        </p:txBody>
      </p:sp>
      <p:sp>
        <p:nvSpPr>
          <p:cNvPr id="15366" name="文本框 11"/>
          <p:cNvSpPr txBox="1">
            <a:spLocks noChangeArrowheads="1"/>
          </p:cNvSpPr>
          <p:nvPr/>
        </p:nvSpPr>
        <p:spPr bwMode="auto">
          <a:xfrm>
            <a:off x="5004040" y="2590321"/>
            <a:ext cx="3988426" cy="1077218"/>
          </a:xfrm>
          <a:prstGeom prst="rect">
            <a:avLst/>
          </a:prstGeom>
          <a:noFill/>
          <a:ln w="9525">
            <a:noFill/>
            <a:miter lim="800000"/>
            <a:headEnd/>
            <a:tailEnd/>
          </a:ln>
        </p:spPr>
        <p:txBody>
          <a:bodyPr wrap="square">
            <a:spAutoFit/>
          </a:bodyPr>
          <a:lstStyle/>
          <a:p>
            <a:pPr marL="285750" indent="-285750" algn="just">
              <a:lnSpc>
                <a:spcPct val="150000"/>
              </a:lnSpc>
              <a:buClr>
                <a:schemeClr val="accent1"/>
              </a:buClr>
              <a:buFont typeface="Arial" charset="0"/>
              <a:buChar char="•"/>
            </a:pPr>
            <a:r>
              <a:rPr lang="zh-CN" altLang="en-US" sz="1600" dirty="0">
                <a:latin typeface="Microsoft YaHei" pitchFamily="34" charset="-122"/>
                <a:ea typeface="Microsoft YaHei" pitchFamily="34" charset="-122"/>
              </a:rPr>
              <a:t>高频段损耗较大。</a:t>
            </a:r>
            <a:endParaRPr lang="en-US" altLang="zh-CN" sz="1600" dirty="0">
              <a:latin typeface="Microsoft YaHei" pitchFamily="34" charset="-122"/>
              <a:ea typeface="Microsoft YaHei" pitchFamily="34" charset="-122"/>
            </a:endParaRPr>
          </a:p>
          <a:p>
            <a:pPr marL="285750" indent="-285750" algn="just">
              <a:lnSpc>
                <a:spcPct val="125000"/>
              </a:lnSpc>
              <a:buClr>
                <a:schemeClr val="accent1"/>
              </a:buClr>
              <a:buFont typeface="Arial" charset="0"/>
              <a:buChar char="•"/>
            </a:pPr>
            <a:r>
              <a:rPr lang="zh-CN" altLang="en-US" sz="1600" dirty="0">
                <a:latin typeface="Microsoft YaHei" pitchFamily="34" charset="-122"/>
                <a:ea typeface="Microsoft YaHei" pitchFamily="34" charset="-122"/>
              </a:rPr>
              <a:t>低频段带宽较窄、通信容量小、实时性差。</a:t>
            </a:r>
            <a:endParaRPr lang="en-US" altLang="zh-CN" sz="1600" dirty="0">
              <a:latin typeface="Microsoft YaHei" pitchFamily="34" charset="-122"/>
              <a:ea typeface="Microsoft YaHei" pitchFamily="34" charset="-122"/>
            </a:endParaRPr>
          </a:p>
        </p:txBody>
      </p:sp>
      <p:pic>
        <p:nvPicPr>
          <p:cNvPr id="2" name="图片 1"/>
          <p:cNvPicPr>
            <a:picLocks noChangeAspect="1"/>
          </p:cNvPicPr>
          <p:nvPr/>
        </p:nvPicPr>
        <p:blipFill>
          <a:blip r:embed="rId3"/>
          <a:stretch>
            <a:fillRect/>
          </a:stretch>
        </p:blipFill>
        <p:spPr>
          <a:xfrm>
            <a:off x="4440768" y="3706384"/>
            <a:ext cx="4606128" cy="2793274"/>
          </a:xfrm>
          <a:prstGeom prst="rect">
            <a:avLst/>
          </a:prstGeom>
        </p:spPr>
      </p:pic>
      <p:sp>
        <p:nvSpPr>
          <p:cNvPr id="3" name="矩形 2"/>
          <p:cNvSpPr/>
          <p:nvPr/>
        </p:nvSpPr>
        <p:spPr>
          <a:xfrm>
            <a:off x="5208234" y="2242399"/>
            <a:ext cx="1338828" cy="369332"/>
          </a:xfrm>
          <a:prstGeom prst="rect">
            <a:avLst/>
          </a:prstGeom>
        </p:spPr>
        <p:txBody>
          <a:bodyPr wrap="none">
            <a:spAutoFit/>
          </a:bodyPr>
          <a:lstStyle/>
          <a:p>
            <a:pPr marL="342900" indent="-342900">
              <a:buClr>
                <a:schemeClr val="accent1"/>
              </a:buClr>
            </a:pPr>
            <a:r>
              <a:rPr lang="zh-CN" altLang="en-US" b="1" dirty="0">
                <a:latin typeface="Microsoft YaHei" pitchFamily="34" charset="-122"/>
                <a:ea typeface="Microsoft YaHei" pitchFamily="34" charset="-122"/>
              </a:rPr>
              <a:t>电磁波通信</a:t>
            </a:r>
            <a:endParaRPr lang="en-US" altLang="zh-CN" b="1" dirty="0">
              <a:latin typeface="Microsoft YaHei" pitchFamily="34" charset="-122"/>
              <a:ea typeface="Microsoft YaHei" pitchFamily="34" charset="-122"/>
            </a:endParaRPr>
          </a:p>
        </p:txBody>
      </p:sp>
      <p:sp>
        <p:nvSpPr>
          <p:cNvPr id="4" name="矩形 3"/>
          <p:cNvSpPr/>
          <p:nvPr/>
        </p:nvSpPr>
        <p:spPr>
          <a:xfrm>
            <a:off x="433595" y="2224035"/>
            <a:ext cx="1176925" cy="369332"/>
          </a:xfrm>
          <a:prstGeom prst="rect">
            <a:avLst/>
          </a:prstGeom>
        </p:spPr>
        <p:txBody>
          <a:bodyPr wrap="none">
            <a:spAutoFit/>
          </a:bodyPr>
          <a:lstStyle/>
          <a:p>
            <a:r>
              <a:rPr lang="en-US" altLang="zh-CN" b="1" dirty="0">
                <a:latin typeface="Microsoft YaHei" pitchFamily="34" charset="-122"/>
                <a:ea typeface="Microsoft YaHei" pitchFamily="34" charset="-122"/>
              </a:rPr>
              <a:t> </a:t>
            </a:r>
            <a:r>
              <a:rPr lang="zh-CN" altLang="en-US" b="1" dirty="0">
                <a:latin typeface="Microsoft YaHei" pitchFamily="34" charset="-122"/>
                <a:ea typeface="Microsoft YaHei" pitchFamily="34" charset="-122"/>
              </a:rPr>
              <a:t>水声通信</a:t>
            </a:r>
            <a:endParaRPr lang="zh-CN" altLang="en-US" dirty="0"/>
          </a:p>
        </p:txBody>
      </p:sp>
      <p:sp>
        <p:nvSpPr>
          <p:cNvPr id="15" name="文本框 1"/>
          <p:cNvSpPr txBox="1">
            <a:spLocks noChangeArrowheads="1"/>
          </p:cNvSpPr>
          <p:nvPr/>
        </p:nvSpPr>
        <p:spPr bwMode="auto">
          <a:xfrm>
            <a:off x="305051" y="4638767"/>
            <a:ext cx="4142749" cy="1323439"/>
          </a:xfrm>
          <a:prstGeom prst="rect">
            <a:avLst/>
          </a:prstGeom>
          <a:noFill/>
          <a:ln w="9525">
            <a:noFill/>
            <a:miter lim="800000"/>
            <a:headEnd/>
            <a:tailEnd/>
          </a:ln>
        </p:spPr>
        <p:txBody>
          <a:bodyPr wrap="square">
            <a:spAutoFit/>
          </a:bodyPr>
          <a:lstStyle/>
          <a:p>
            <a:pPr marL="285750" indent="-285750" algn="just">
              <a:lnSpc>
                <a:spcPct val="125000"/>
              </a:lnSpc>
              <a:buClr>
                <a:schemeClr val="accent1"/>
              </a:buClr>
              <a:buFont typeface="Arial" charset="0"/>
              <a:buChar char="•"/>
            </a:pPr>
            <a:r>
              <a:rPr lang="zh-CN" altLang="en-US" sz="1600" dirty="0">
                <a:latin typeface="Microsoft YaHei" pitchFamily="34" charset="-122"/>
                <a:ea typeface="Microsoft YaHei" pitchFamily="34" charset="-122"/>
              </a:rPr>
              <a:t>通信容量大、传输速率高、实时双向通信。</a:t>
            </a:r>
            <a:endParaRPr lang="en-US" altLang="zh-CN" sz="1600" dirty="0">
              <a:latin typeface="Microsoft YaHei" pitchFamily="34" charset="-122"/>
              <a:ea typeface="Microsoft YaHei" pitchFamily="34" charset="-122"/>
            </a:endParaRPr>
          </a:p>
          <a:p>
            <a:pPr marL="285750" indent="-285750" algn="just">
              <a:lnSpc>
                <a:spcPct val="125000"/>
              </a:lnSpc>
              <a:buClr>
                <a:schemeClr val="accent1"/>
              </a:buClr>
              <a:buFont typeface="Arial" charset="0"/>
              <a:buChar char="•"/>
            </a:pPr>
            <a:r>
              <a:rPr lang="zh-CN" altLang="en-US" sz="1600" dirty="0">
                <a:latin typeface="Microsoft YaHei" pitchFamily="34" charset="-122"/>
                <a:ea typeface="Microsoft YaHei" pitchFamily="34" charset="-122"/>
              </a:rPr>
              <a:t>保密性高、设备体积小，易于组网。</a:t>
            </a:r>
            <a:endParaRPr lang="en-US" altLang="zh-CN" sz="1600" dirty="0">
              <a:latin typeface="Microsoft YaHei" pitchFamily="34" charset="-122"/>
              <a:ea typeface="Microsoft YaHei" pitchFamily="34" charset="-122"/>
            </a:endParaRPr>
          </a:p>
          <a:p>
            <a:pPr marL="285750" indent="-285750" algn="just">
              <a:lnSpc>
                <a:spcPct val="125000"/>
              </a:lnSpc>
              <a:buClr>
                <a:schemeClr val="accent1"/>
              </a:buClr>
              <a:buFont typeface="Arial" charset="0"/>
              <a:buChar char="•"/>
            </a:pPr>
            <a:r>
              <a:rPr lang="zh-CN" altLang="en-US" sz="1600" dirty="0">
                <a:latin typeface="Microsoft YaHei" pitchFamily="34" charset="-122"/>
                <a:ea typeface="Microsoft YaHei" pitchFamily="34" charset="-122"/>
              </a:rPr>
              <a:t>收发系统需要对准、信道性能受水质影响大。</a:t>
            </a:r>
            <a:endParaRPr lang="en-US" altLang="zh-CN" sz="1600" dirty="0">
              <a:latin typeface="Microsoft YaHei" pitchFamily="34" charset="-122"/>
              <a:ea typeface="Microsoft YaHei" pitchFamily="34" charset="-122"/>
            </a:endParaRPr>
          </a:p>
        </p:txBody>
      </p:sp>
      <p:sp>
        <p:nvSpPr>
          <p:cNvPr id="5" name="矩形 4"/>
          <p:cNvSpPr/>
          <p:nvPr/>
        </p:nvSpPr>
        <p:spPr>
          <a:xfrm>
            <a:off x="433595" y="4238657"/>
            <a:ext cx="1875835" cy="400110"/>
          </a:xfrm>
          <a:prstGeom prst="rect">
            <a:avLst/>
          </a:prstGeom>
        </p:spPr>
        <p:txBody>
          <a:bodyPr wrap="none">
            <a:spAutoFit/>
          </a:bodyPr>
          <a:lstStyle/>
          <a:p>
            <a:r>
              <a:rPr lang="zh-CN" altLang="en-US" sz="2000" dirty="0">
                <a:solidFill>
                  <a:srgbClr val="FF0000"/>
                </a:solidFill>
                <a:latin typeface="Microsoft YaHei" pitchFamily="34" charset="-122"/>
                <a:ea typeface="Microsoft YaHei" pitchFamily="34" charset="-122"/>
              </a:rPr>
              <a:t> </a:t>
            </a:r>
            <a:r>
              <a:rPr lang="zh-CN" altLang="en-US" b="1" dirty="0">
                <a:latin typeface="Microsoft YaHei" pitchFamily="34" charset="-122"/>
                <a:ea typeface="Microsoft YaHei" pitchFamily="34" charset="-122"/>
              </a:rPr>
              <a:t>水下无线光通信</a:t>
            </a:r>
            <a:endParaRPr lang="zh-CN" altLang="en-US" dirty="0"/>
          </a:p>
        </p:txBody>
      </p:sp>
      <p:sp>
        <p:nvSpPr>
          <p:cNvPr id="19" name="圆角矩形 18"/>
          <p:cNvSpPr/>
          <p:nvPr/>
        </p:nvSpPr>
        <p:spPr bwMode="auto">
          <a:xfrm>
            <a:off x="8620122" y="6516009"/>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0" name="文本框 19"/>
          <p:cNvSpPr txBox="1"/>
          <p:nvPr/>
        </p:nvSpPr>
        <p:spPr>
          <a:xfrm>
            <a:off x="8711294" y="6516009"/>
            <a:ext cx="278944" cy="300038"/>
          </a:xfrm>
          <a:prstGeom prst="rect">
            <a:avLst/>
          </a:prstGeom>
          <a:noFill/>
        </p:spPr>
        <p:txBody>
          <a:bodyPr wrap="square">
            <a:spAutoFit/>
          </a:bodyPr>
          <a:lstStyle/>
          <a:p>
            <a:pPr fontAlgn="auto">
              <a:spcBef>
                <a:spcPts val="0"/>
              </a:spcBef>
              <a:spcAft>
                <a:spcPts val="0"/>
              </a:spcAft>
              <a:defRPr/>
            </a:pPr>
            <a:r>
              <a:rPr lang="en-US" altLang="zh-CN" sz="1350" dirty="0">
                <a:latin typeface="+mn-lt"/>
                <a:ea typeface="+mn-ea"/>
                <a:cs typeface="+mn-cs"/>
              </a:rPr>
              <a:t>4</a:t>
            </a:r>
            <a:endParaRPr lang="zh-CN" altLang="en-US" sz="1350" dirty="0">
              <a:latin typeface="+mn-lt"/>
              <a:ea typeface="+mn-ea"/>
              <a:cs typeface="+mn-cs"/>
            </a:endParaRPr>
          </a:p>
        </p:txBody>
      </p:sp>
      <p:sp>
        <p:nvSpPr>
          <p:cNvPr id="25" name="文本框 24"/>
          <p:cNvSpPr txBox="1">
            <a:spLocks noChangeArrowheads="1"/>
          </p:cNvSpPr>
          <p:nvPr/>
        </p:nvSpPr>
        <p:spPr bwMode="auto">
          <a:xfrm>
            <a:off x="225425" y="8970"/>
            <a:ext cx="3270129" cy="584775"/>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1. </a:t>
            </a:r>
            <a:r>
              <a:rPr kumimoji="1" lang="zh-CN" altLang="en-US" sz="2800" b="1" dirty="0" smtClean="0">
                <a:latin typeface="Microsoft YaHei" pitchFamily="34" charset="-122"/>
                <a:ea typeface="Microsoft YaHei" pitchFamily="34" charset="-122"/>
              </a:rPr>
              <a:t>研究背景及意义</a:t>
            </a:r>
            <a:r>
              <a:rPr kumimoji="1" lang="zh-CN" altLang="en-US" sz="3200" b="1" dirty="0" smtClean="0">
                <a:latin typeface="Microsoft YaHei" pitchFamily="34" charset="-122"/>
                <a:ea typeface="Microsoft YaHei" pitchFamily="34" charset="-122"/>
              </a:rPr>
              <a:t> </a:t>
            </a:r>
            <a:endParaRPr kumimoji="1" lang="zh-CN" altLang="en-US" sz="3200" b="1" dirty="0">
              <a:latin typeface="Microsoft YaHei" pitchFamily="34" charset="-122"/>
              <a:ea typeface="Microsoft YaHei" pitchFamily="34" charset="-122"/>
            </a:endParaRPr>
          </a:p>
        </p:txBody>
      </p:sp>
      <p:grpSp>
        <p:nvGrpSpPr>
          <p:cNvPr id="26" name="组 2"/>
          <p:cNvGrpSpPr>
            <a:grpSpLocks/>
          </p:cNvGrpSpPr>
          <p:nvPr/>
        </p:nvGrpSpPr>
        <p:grpSpPr bwMode="auto">
          <a:xfrm rot="5400000">
            <a:off x="1094581" y="-255781"/>
            <a:ext cx="46038" cy="1778000"/>
            <a:chOff x="1" y="2266931"/>
            <a:chExt cx="12192115" cy="1446550"/>
          </a:xfrm>
        </p:grpSpPr>
        <p:sp>
          <p:nvSpPr>
            <p:cNvPr id="27" name="矩形 26"/>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8" name="矩形 27"/>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9" name="矩形 28"/>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30" name="矩形 29"/>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31" name="图片 1" descr="校徽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5897643" y="6474807"/>
            <a:ext cx="2294218"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1.1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水下无线光通信网络</a:t>
            </a:r>
            <a:endPar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3. </a:t>
            </a:r>
            <a:r>
              <a:rPr kumimoji="1" lang="zh-CN" altLang="en-US" sz="2800" b="1" dirty="0" smtClean="0">
                <a:latin typeface="Microsoft YaHei" pitchFamily="34" charset="-122"/>
                <a:ea typeface="Microsoft YaHei" pitchFamily="34" charset="-122"/>
              </a:rPr>
              <a:t>总结与展望</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99635" y="1322976"/>
            <a:ext cx="7829550" cy="1323439"/>
          </a:xfrm>
          <a:prstGeom prst="rect">
            <a:avLst/>
          </a:prstGeom>
        </p:spPr>
        <p:txBody>
          <a:bodyPr wrap="square">
            <a:spAutoFit/>
          </a:bodyPr>
          <a:lstStyle/>
          <a:p>
            <a:pPr marL="285750" indent="-285750" algn="just">
              <a:lnSpc>
                <a:spcPct val="125000"/>
              </a:lnSpc>
              <a:spcAft>
                <a:spcPts val="0"/>
              </a:spcAft>
              <a:buClr>
                <a:srgbClr val="00B0F0"/>
              </a:buClr>
              <a:buSzPct val="150000"/>
              <a:buFont typeface="Wingdings" panose="05000000000000000000" pitchFamily="2" charset="2"/>
              <a:buChar char="Ø"/>
              <a:tabLst>
                <a:tab pos="239395" algn="l"/>
              </a:tabLst>
            </a:pP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研究</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了</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水</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下激光</a:t>
            </a:r>
            <a:r>
              <a:rPr lang="zh-CN" altLang="zh-CN" sz="1600" kern="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光斑运动目标检测算法</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，仿真分析了帧差法、</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GMM</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背景消除法、</a:t>
            </a:r>
            <a:r>
              <a:rPr lang="en-US" altLang="zh-CN" sz="1600" kern="0" dirty="0" err="1">
                <a:latin typeface="Times New Roman" panose="02020603050405020304" pitchFamily="18" charset="0"/>
                <a:ea typeface="微软雅黑" panose="020B0503020204020204" pitchFamily="34" charset="-122"/>
                <a:cs typeface="Times New Roman" panose="02020603050405020304" pitchFamily="18" charset="0"/>
              </a:rPr>
              <a:t>ViBe</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算法和</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LK</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光流法在光斑运动目标检测的结果和性能表现；基于</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LK</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光流法根据背景阈值筛选特征点，并将加权平均后的位置点作为起始点进行中心迭代搜索，降低了原算法的中心位置误差。</a:t>
            </a:r>
            <a:endPar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699635" y="2727814"/>
            <a:ext cx="7829550" cy="1323439"/>
          </a:xfrm>
          <a:prstGeom prst="rect">
            <a:avLst/>
          </a:prstGeom>
        </p:spPr>
        <p:txBody>
          <a:bodyPr wrap="square">
            <a:spAutoFit/>
          </a:bodyPr>
          <a:lstStyle/>
          <a:p>
            <a:pPr marL="285750" indent="-285750" algn="just">
              <a:lnSpc>
                <a:spcPct val="125000"/>
              </a:lnSpc>
              <a:spcAft>
                <a:spcPts val="0"/>
              </a:spcAft>
              <a:buClr>
                <a:srgbClr val="00B0F0"/>
              </a:buClr>
              <a:buSzPct val="150000"/>
              <a:buFont typeface="Wingdings" panose="05000000000000000000" pitchFamily="2" charset="2"/>
              <a:buChar char="Ø"/>
              <a:tabLst>
                <a:tab pos="239395" algn="l"/>
              </a:tabLst>
            </a:pP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为克服</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目标</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光斑</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在水下特殊环境下</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可能</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出现丢失的情况，利用</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Kalman</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滤波算法对水下光斑运动进行建模，并对</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ASMS</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算法进行改进，提出了</a:t>
            </a:r>
            <a:r>
              <a:rPr lang="en-US" altLang="zh-CN" sz="1600" kern="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MASMS</a:t>
            </a:r>
            <a:r>
              <a:rPr lang="zh-CN" altLang="zh-CN" sz="1600" kern="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目标光斑跟踪算法。</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在</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不同背景光</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环境</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下</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MASMS</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与经典</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算法分析</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对比，结果表明</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MASMS</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算法的总体性能优于</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其他</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几种算法。</a:t>
            </a:r>
            <a:endPar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699636" y="4227018"/>
            <a:ext cx="7829550" cy="1015663"/>
          </a:xfrm>
          <a:prstGeom prst="rect">
            <a:avLst/>
          </a:prstGeom>
        </p:spPr>
        <p:txBody>
          <a:bodyPr wrap="square">
            <a:spAutoFit/>
          </a:bodyPr>
          <a:lstStyle/>
          <a:p>
            <a:pPr marL="285750" indent="-285750" algn="just">
              <a:lnSpc>
                <a:spcPct val="125000"/>
              </a:lnSpc>
              <a:spcAft>
                <a:spcPts val="0"/>
              </a:spcAft>
              <a:buClr>
                <a:srgbClr val="00B0F0"/>
              </a:buClr>
              <a:buSzPct val="150000"/>
              <a:buFont typeface="Wingdings" panose="05000000000000000000" pitchFamily="2" charset="2"/>
              <a:buChar char="Ø"/>
              <a:tabLst>
                <a:tab pos="239395" algn="l"/>
              </a:tabLst>
            </a:pP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提出</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了水下激光通信的</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APT</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系统方案，</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设计</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制作</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了</a:t>
            </a:r>
            <a:r>
              <a:rPr lang="zh-CN" altLang="zh-CN" sz="1600" kern="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闭环</a:t>
            </a:r>
            <a:r>
              <a:rPr lang="zh-CN" altLang="en-US" sz="1600" kern="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控制验证</a:t>
            </a:r>
            <a:r>
              <a:rPr lang="zh-CN" altLang="zh-CN" sz="1600" kern="0" dirty="0" smtClean="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系统</a:t>
            </a:r>
            <a:r>
              <a:rPr lang="zh-CN" altLang="zh-CN" sz="1600" kern="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的软硬件</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，包括相关控制算法和</a:t>
            </a:r>
            <a:r>
              <a:rPr lang="en-US" altLang="zh-CN" sz="1600" kern="0" dirty="0" err="1">
                <a:latin typeface="Times New Roman" panose="02020603050405020304" pitchFamily="18" charset="0"/>
                <a:ea typeface="微软雅黑" panose="020B0503020204020204" pitchFamily="34" charset="-122"/>
                <a:cs typeface="Times New Roman" panose="02020603050405020304" pitchFamily="18" charset="0"/>
              </a:rPr>
              <a:t>Qt</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上位机软件，以及</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STM32</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单片机控制电路和</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MPU6050</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稳定控制电路，实现并测试了各模块的功能。</a:t>
            </a:r>
          </a:p>
        </p:txBody>
      </p:sp>
      <p:sp>
        <p:nvSpPr>
          <p:cNvPr id="6" name="矩形 5"/>
          <p:cNvSpPr/>
          <p:nvPr/>
        </p:nvSpPr>
        <p:spPr>
          <a:xfrm>
            <a:off x="699636" y="5390233"/>
            <a:ext cx="7829550" cy="1015663"/>
          </a:xfrm>
          <a:prstGeom prst="rect">
            <a:avLst/>
          </a:prstGeom>
        </p:spPr>
        <p:txBody>
          <a:bodyPr wrap="square">
            <a:spAutoFit/>
          </a:bodyPr>
          <a:lstStyle/>
          <a:p>
            <a:pPr marL="285750" indent="-285750" algn="just">
              <a:lnSpc>
                <a:spcPct val="125000"/>
              </a:lnSpc>
              <a:spcAft>
                <a:spcPts val="0"/>
              </a:spcAft>
              <a:buClr>
                <a:srgbClr val="00B0F0"/>
              </a:buClr>
              <a:buSzPct val="150000"/>
              <a:buFont typeface="Wingdings" panose="05000000000000000000" pitchFamily="2" charset="2"/>
              <a:buChar char="Ø"/>
              <a:tabLst>
                <a:tab pos="239395" algn="l"/>
              </a:tabLst>
            </a:pP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根据</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各模块</a:t>
            </a:r>
            <a:r>
              <a:rPr lang="zh-CN" altLang="zh-CN" sz="1600" kern="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搭建水下激光通信的</a:t>
            </a:r>
            <a:r>
              <a:rPr lang="en-US" altLang="zh-CN" sz="1600" kern="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APT</a:t>
            </a:r>
            <a:r>
              <a:rPr lang="zh-CN" altLang="zh-CN" sz="1600" kern="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系统实验环境</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，利用实验水箱模拟海洋水下环境</a:t>
            </a:r>
            <a:r>
              <a:rPr lang="zh-CN" altLang="zh-CN" sz="1600" kern="0" dirty="0">
                <a:solidFill>
                  <a:schemeClr val="accent5"/>
                </a:solidFill>
                <a:latin typeface="Times New Roman" panose="02020603050405020304" pitchFamily="18" charset="0"/>
                <a:ea typeface="微软雅黑" panose="020B0503020204020204" pitchFamily="34" charset="-122"/>
                <a:cs typeface="Times New Roman" panose="02020603050405020304" pitchFamily="18" charset="0"/>
              </a:rPr>
              <a:t>进行功能验证</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，测试了在不同背景光和激光功率环境下的系统性能</a:t>
            </a:r>
            <a:r>
              <a:rPr lang="zh-CN" altLang="zh-CN" sz="1600" kern="0" dirty="0" smtClean="0">
                <a:latin typeface="Times New Roman" panose="02020603050405020304" pitchFamily="18" charset="0"/>
                <a:ea typeface="微软雅黑" panose="020B0503020204020204" pitchFamily="34" charset="-122"/>
                <a:cs typeface="Times New Roman" panose="02020603050405020304" pitchFamily="18" charset="0"/>
              </a:rPr>
              <a:t>，实现</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了自动捕获、瞄准和跟踪的功能。</a:t>
            </a:r>
          </a:p>
        </p:txBody>
      </p:sp>
      <p:sp>
        <p:nvSpPr>
          <p:cNvPr id="23" name="矩形 22"/>
          <p:cNvSpPr/>
          <p:nvPr/>
        </p:nvSpPr>
        <p:spPr>
          <a:xfrm>
            <a:off x="699635" y="775314"/>
            <a:ext cx="1285673" cy="400110"/>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总结</a:t>
            </a:r>
            <a:endParaRPr lang="zh-CN" altLang="en-US" sz="2000" b="1" dirty="0">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0" name="文本框 19"/>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a:latin typeface="+mn-lt"/>
                <a:ea typeface="+mn-ea"/>
                <a:cs typeface="+mn-cs"/>
              </a:rPr>
              <a:t>4</a:t>
            </a:r>
            <a:r>
              <a:rPr lang="en-US" altLang="zh-CN" sz="1350" dirty="0" smtClean="0">
                <a:latin typeface="+mn-lt"/>
                <a:ea typeface="+mn-ea"/>
                <a:cs typeface="+mn-cs"/>
              </a:rPr>
              <a:t>0</a:t>
            </a:r>
            <a:endParaRPr lang="zh-CN" altLang="en-US" sz="1350" dirty="0">
              <a:latin typeface="+mn-lt"/>
              <a:ea typeface="+mn-ea"/>
              <a:cs typeface="+mn-cs"/>
            </a:endParaRPr>
          </a:p>
        </p:txBody>
      </p:sp>
    </p:spTree>
    <p:extLst>
      <p:ext uri="{BB962C8B-B14F-4D97-AF65-F5344CB8AC3E}">
        <p14:creationId xmlns:p14="http://schemas.microsoft.com/office/powerpoint/2010/main" val="1248523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3. </a:t>
            </a:r>
            <a:r>
              <a:rPr kumimoji="1" lang="zh-CN" altLang="en-US" sz="2800" b="1" dirty="0" smtClean="0">
                <a:latin typeface="Microsoft YaHei" pitchFamily="34" charset="-122"/>
                <a:ea typeface="Microsoft YaHei" pitchFamily="34" charset="-122"/>
              </a:rPr>
              <a:t>总结与展望</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99635" y="2007151"/>
            <a:ext cx="7829550" cy="1015663"/>
          </a:xfrm>
          <a:prstGeom prst="rect">
            <a:avLst/>
          </a:prstGeom>
        </p:spPr>
        <p:txBody>
          <a:bodyPr wrap="square">
            <a:spAutoFit/>
          </a:bodyPr>
          <a:lstStyle/>
          <a:p>
            <a:pPr marL="285750" indent="-285750" algn="just">
              <a:lnSpc>
                <a:spcPct val="125000"/>
              </a:lnSpc>
              <a:spcAft>
                <a:spcPts val="0"/>
              </a:spcAft>
              <a:buClr>
                <a:srgbClr val="00B0F0"/>
              </a:buClr>
              <a:buSzPct val="150000"/>
              <a:buFont typeface="Wingdings" panose="05000000000000000000" pitchFamily="2" charset="2"/>
              <a:buChar char="Ø"/>
              <a:tabLst>
                <a:tab pos="239395" algn="l"/>
              </a:tabLst>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本文主要完成了</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APT</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系统设计与搭建，实现了云台对光斑跟踪的闭环控制，但是，实现光发射到接收机之间的通信，还需要</a:t>
            </a:r>
            <a:r>
              <a:rPr lang="zh-CN" altLang="en-US"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搭建与调节通信光路</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，由于时间关系，这部分工作还有待后续完成</a:t>
            </a:r>
            <a:r>
              <a:rPr lang="zh-CN" altLang="en-US" sz="1600" kern="0" dirty="0" smtClean="0">
                <a:latin typeface="Times New Roman" panose="02020603050405020304" pitchFamily="18" charset="0"/>
                <a:ea typeface="微软雅黑" panose="020B0503020204020204" pitchFamily="34" charset="-122"/>
                <a:cs typeface="Times New Roman" panose="02020603050405020304" pitchFamily="18" charset="0"/>
              </a:rPr>
              <a:t>验证。</a:t>
            </a:r>
            <a:endParaRPr lang="zh-CN" altLang="zh-CN" sz="12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699635" y="3245988"/>
            <a:ext cx="7829550" cy="707886"/>
          </a:xfrm>
          <a:prstGeom prst="rect">
            <a:avLst/>
          </a:prstGeom>
        </p:spPr>
        <p:txBody>
          <a:bodyPr wrap="square">
            <a:spAutoFit/>
          </a:bodyPr>
          <a:lstStyle/>
          <a:p>
            <a:pPr marL="285750" indent="-285750" algn="just">
              <a:lnSpc>
                <a:spcPct val="125000"/>
              </a:lnSpc>
              <a:spcAft>
                <a:spcPts val="0"/>
              </a:spcAft>
              <a:buClr>
                <a:srgbClr val="00B0F0"/>
              </a:buClr>
              <a:buSzPct val="150000"/>
              <a:buFont typeface="Wingdings" panose="05000000000000000000" pitchFamily="2" charset="2"/>
              <a:buChar char="Ø"/>
              <a:tabLst>
                <a:tab pos="239395" algn="l"/>
              </a:tabLst>
            </a:pP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光斑检测和跟踪算法以及上位机软件部分是在</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PC</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上实现的，完全应用到水下光通信移动节点需要移植到</a:t>
            </a:r>
            <a:r>
              <a:rPr lang="zh-CN" altLang="en-US"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嵌入式设备</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中，后续可进行</a:t>
            </a:r>
            <a:r>
              <a:rPr lang="en-US"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ARM</a:t>
            </a:r>
            <a:r>
              <a:rPr lang="zh-CN" altLang="en-US"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FPGA</a:t>
            </a:r>
            <a:r>
              <a:rPr lang="zh-CN" altLang="en-US" sz="1600" kern="0" dirty="0">
                <a:latin typeface="Times New Roman" panose="02020603050405020304" pitchFamily="18" charset="0"/>
                <a:ea typeface="微软雅黑" panose="020B0503020204020204" pitchFamily="34" charset="-122"/>
                <a:cs typeface="Times New Roman" panose="02020603050405020304" pitchFamily="18" charset="0"/>
              </a:rPr>
              <a:t>相关的研究。</a:t>
            </a:r>
            <a:endPar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p:cNvSpPr/>
          <p:nvPr/>
        </p:nvSpPr>
        <p:spPr>
          <a:xfrm>
            <a:off x="699635" y="775314"/>
            <a:ext cx="1285673" cy="400110"/>
          </a:xfrm>
          <a:prstGeom prst="rect">
            <a:avLst/>
          </a:prstGeom>
        </p:spPr>
        <p:txBody>
          <a:bodyPr wrap="square">
            <a:spAutoFit/>
          </a:bodyPr>
          <a:lstStyle/>
          <a:p>
            <a:r>
              <a:rPr lang="zh-CN" altLang="en-US" sz="2000" b="1" dirty="0" smtClean="0">
                <a:latin typeface="微软雅黑" panose="020B0503020204020204" pitchFamily="34" charset="-122"/>
                <a:ea typeface="微软雅黑" panose="020B0503020204020204" pitchFamily="34" charset="-122"/>
              </a:rPr>
              <a:t>展望</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726626" y="1415927"/>
            <a:ext cx="7802559" cy="400110"/>
          </a:xfrm>
          <a:prstGeom prst="rect">
            <a:avLst/>
          </a:prstGeom>
        </p:spPr>
        <p:txBody>
          <a:bodyPr wrap="square">
            <a:spAutoFit/>
          </a:bodyPr>
          <a:lstStyle/>
          <a:p>
            <a:pPr algn="just">
              <a:lnSpc>
                <a:spcPct val="125000"/>
              </a:lnSpc>
              <a:spcAft>
                <a:spcPts val="0"/>
              </a:spcAft>
              <a:tabLst>
                <a:tab pos="239395" algn="l"/>
              </a:tabLst>
            </a:pP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对于实用化水下无线光通信</a:t>
            </a:r>
            <a:r>
              <a:rPr lang="en-US" altLang="zh-CN" sz="1600" kern="0" dirty="0">
                <a:latin typeface="Times New Roman" panose="02020603050405020304" pitchFamily="18" charset="0"/>
                <a:ea typeface="微软雅黑" panose="020B0503020204020204" pitchFamily="34" charset="-122"/>
                <a:cs typeface="Times New Roman" panose="02020603050405020304" pitchFamily="18" charset="0"/>
              </a:rPr>
              <a:t>APT</a:t>
            </a:r>
            <a:r>
              <a:rPr lang="zh-CN" altLang="zh-CN" sz="1600" kern="0" dirty="0">
                <a:latin typeface="Times New Roman" panose="02020603050405020304" pitchFamily="18" charset="0"/>
                <a:ea typeface="微软雅黑" panose="020B0503020204020204" pitchFamily="34" charset="-122"/>
                <a:cs typeface="Times New Roman" panose="02020603050405020304" pitchFamily="18" charset="0"/>
              </a:rPr>
              <a:t>系统的设计与实现，还存在着若干待完善之处，譬如：</a:t>
            </a:r>
          </a:p>
        </p:txBody>
      </p:sp>
      <p:sp>
        <p:nvSpPr>
          <p:cNvPr id="19" name="圆角矩形 18"/>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0" name="文本框 19"/>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41</a:t>
            </a:r>
            <a:endParaRPr lang="zh-CN" altLang="en-US" sz="1350" dirty="0">
              <a:latin typeface="+mn-lt"/>
              <a:ea typeface="+mn-ea"/>
              <a:cs typeface="+mn-cs"/>
            </a:endParaRPr>
          </a:p>
        </p:txBody>
      </p:sp>
    </p:spTree>
    <p:extLst>
      <p:ext uri="{BB962C8B-B14F-4D97-AF65-F5344CB8AC3E}">
        <p14:creationId xmlns:p14="http://schemas.microsoft.com/office/powerpoint/2010/main" val="2875972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zh-CN" altLang="en-US" sz="2800" b="1" dirty="0" smtClean="0">
                <a:latin typeface="Microsoft YaHei" pitchFamily="34" charset="-122"/>
                <a:ea typeface="Microsoft YaHei" pitchFamily="34" charset="-122"/>
              </a:rPr>
              <a:t>硕士期间发表论文</a:t>
            </a:r>
            <a:endParaRPr kumimoji="1" lang="zh-CN" altLang="en-US" sz="3200" b="1" dirty="0">
              <a:latin typeface="Microsoft YaHei" pitchFamily="34" charset="-122"/>
              <a:ea typeface="Microsoft YaHei" pitchFamily="34" charset="-122"/>
            </a:endParaRPr>
          </a:p>
        </p:txBody>
      </p:sp>
      <p:grpSp>
        <p:nvGrpSpPr>
          <p:cNvPr id="13" name="组 2"/>
          <p:cNvGrpSpPr>
            <a:grpSpLocks/>
          </p:cNvGrpSpPr>
          <p:nvPr/>
        </p:nvGrpSpPr>
        <p:grpSpPr bwMode="auto">
          <a:xfrm rot="5400000">
            <a:off x="1094581" y="-255781"/>
            <a:ext cx="46038" cy="1778000"/>
            <a:chOff x="1" y="2266931"/>
            <a:chExt cx="12192115" cy="1446550"/>
          </a:xfrm>
        </p:grpSpPr>
        <p:sp>
          <p:nvSpPr>
            <p:cNvPr id="14" name="矩形 13"/>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5" name="矩形 1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16" name="矩形 1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17" name="矩形 1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8"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圆角矩形 18"/>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0" name="文本框 19"/>
          <p:cNvSpPr txBox="1"/>
          <p:nvPr/>
        </p:nvSpPr>
        <p:spPr>
          <a:xfrm>
            <a:off x="8664726" y="6494237"/>
            <a:ext cx="370116" cy="300082"/>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42</a:t>
            </a:r>
            <a:endParaRPr lang="zh-CN" altLang="en-US" sz="1350" dirty="0">
              <a:latin typeface="+mn-lt"/>
              <a:ea typeface="+mn-ea"/>
              <a:cs typeface="+mn-cs"/>
            </a:endParaRPr>
          </a:p>
        </p:txBody>
      </p:sp>
      <p:sp>
        <p:nvSpPr>
          <p:cNvPr id="5" name="矩形 4"/>
          <p:cNvSpPr/>
          <p:nvPr/>
        </p:nvSpPr>
        <p:spPr>
          <a:xfrm>
            <a:off x="280899" y="1070506"/>
            <a:ext cx="8229828" cy="1323439"/>
          </a:xfrm>
          <a:prstGeom prst="rect">
            <a:avLst/>
          </a:prstGeom>
        </p:spPr>
        <p:txBody>
          <a:bodyPr wrap="square">
            <a:spAutoFit/>
          </a:bodyPr>
          <a:lstStyle/>
          <a:p>
            <a:pPr marL="285750" indent="-285750" algn="just">
              <a:lnSpc>
                <a:spcPct val="125000"/>
              </a:lnSpc>
              <a:buFont typeface="Wingdings" panose="05000000000000000000" pitchFamily="2" charset="2"/>
              <a:buChar char="Ø"/>
            </a:pPr>
            <a:r>
              <a:rPr lang="en-US" altLang="zh-CN" sz="1600" b="1" dirty="0" err="1">
                <a:latin typeface="Times New Roman" panose="02020603050405020304" pitchFamily="18" charset="0"/>
                <a:ea typeface="宋体" panose="02010600030101010101" pitchFamily="2" charset="-122"/>
              </a:rPr>
              <a:t>Zuxiang</a:t>
            </a:r>
            <a:r>
              <a:rPr lang="en-US" altLang="zh-CN" sz="1600" b="1" dirty="0">
                <a:latin typeface="Times New Roman" panose="02020603050405020304" pitchFamily="18" charset="0"/>
                <a:ea typeface="宋体" panose="02010600030101010101" pitchFamily="2" charset="-122"/>
              </a:rPr>
              <a:t> Zheng</a:t>
            </a:r>
            <a:r>
              <a:rPr lang="en-US" altLang="zh-CN" sz="1600" dirty="0">
                <a:latin typeface="Times New Roman" panose="02020603050405020304" pitchFamily="18" charset="0"/>
                <a:ea typeface="宋体" panose="02010600030101010101" pitchFamily="2" charset="-122"/>
              </a:rPr>
              <a:t>, </a:t>
            </a:r>
            <a:r>
              <a:rPr lang="en-US" altLang="zh-CN" sz="1600" dirty="0" err="1">
                <a:latin typeface="Times New Roman" panose="02020603050405020304" pitchFamily="18" charset="0"/>
                <a:ea typeface="宋体" panose="02010600030101010101" pitchFamily="2" charset="-122"/>
              </a:rPr>
              <a:t>Hongxi</a:t>
            </a:r>
            <a:r>
              <a:rPr lang="en-US" altLang="zh-CN" sz="1600" dirty="0">
                <a:latin typeface="Times New Roman" panose="02020603050405020304" pitchFamily="18" charset="0"/>
                <a:ea typeface="宋体" panose="02010600030101010101" pitchFamily="2" charset="-122"/>
              </a:rPr>
              <a:t> Yin, </a:t>
            </a:r>
            <a:r>
              <a:rPr lang="en-US" altLang="zh-CN" sz="1600" dirty="0" err="1">
                <a:latin typeface="Times New Roman" panose="02020603050405020304" pitchFamily="18" charset="0"/>
                <a:ea typeface="宋体" panose="02010600030101010101" pitchFamily="2" charset="-122"/>
              </a:rPr>
              <a:t>Jianying</a:t>
            </a:r>
            <a:r>
              <a:rPr lang="en-US" altLang="zh-CN" sz="1600" dirty="0">
                <a:latin typeface="Times New Roman" panose="02020603050405020304" pitchFamily="18" charset="0"/>
                <a:ea typeface="宋体" panose="02010600030101010101" pitchFamily="2" charset="-122"/>
              </a:rPr>
              <a:t> Wang, </a:t>
            </a:r>
            <a:r>
              <a:rPr lang="en-US" altLang="zh-CN" sz="1600" dirty="0" err="1">
                <a:latin typeface="Times New Roman" panose="02020603050405020304" pitchFamily="18" charset="0"/>
                <a:ea typeface="宋体" panose="02010600030101010101" pitchFamily="2" charset="-122"/>
              </a:rPr>
              <a:t>Lianyou</a:t>
            </a:r>
            <a:r>
              <a:rPr lang="en-US" altLang="zh-CN" sz="1600" dirty="0">
                <a:latin typeface="Times New Roman" panose="02020603050405020304" pitchFamily="18" charset="0"/>
                <a:ea typeface="宋体" panose="02010600030101010101" pitchFamily="2" charset="-122"/>
              </a:rPr>
              <a:t> Jing. A Laser Spot Tracking Algorithm for Underwater Wireless Optical Communication Based on Image Processing. International Conference on Communication Software and Networks(ICCSN 2021)</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已录用</a:t>
            </a:r>
            <a:r>
              <a:rPr lang="en-US" altLang="zh-CN" sz="1600" dirty="0">
                <a:latin typeface="Times New Roman" panose="02020603050405020304" pitchFamily="18" charset="0"/>
                <a:ea typeface="宋体" panose="02010600030101010101" pitchFamily="2" charset="-122"/>
              </a:rPr>
              <a:t>, 2021</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年，主办单位：</a:t>
            </a:r>
            <a:r>
              <a:rPr lang="en-US" altLang="zh-CN" sz="1600" dirty="0">
                <a:latin typeface="Times New Roman" panose="02020603050405020304" pitchFamily="18" charset="0"/>
                <a:ea typeface="宋体" panose="02010600030101010101" pitchFamily="2" charset="-122"/>
              </a:rPr>
              <a:t> IEEE</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，重庆大学等，</a:t>
            </a:r>
            <a:r>
              <a:rPr lang="en-US" altLang="zh-CN" sz="1600" dirty="0">
                <a:latin typeface="Times New Roman" panose="02020603050405020304" pitchFamily="18" charset="0"/>
                <a:ea typeface="宋体" panose="02010600030101010101" pitchFamily="2" charset="-122"/>
              </a:rPr>
              <a:t>EI </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检索</a:t>
            </a:r>
            <a:r>
              <a:rPr lang="en-US" altLang="zh-CN" sz="1600" dirty="0">
                <a:latin typeface="Times New Roman" panose="02020603050405020304" pitchFamily="18" charset="0"/>
                <a:ea typeface="宋体" panose="02010600030101010101" pitchFamily="2" charset="-122"/>
              </a:rPr>
              <a:t>. (</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本硕士学位论文第</a:t>
            </a:r>
            <a:r>
              <a:rPr lang="en-US" altLang="zh-CN" sz="1600" dirty="0">
                <a:latin typeface="Times New Roman" panose="02020603050405020304" pitchFamily="18" charset="0"/>
                <a:ea typeface="宋体" panose="02010600030101010101" pitchFamily="2" charset="-122"/>
              </a:rPr>
              <a:t>3</a:t>
            </a:r>
            <a:r>
              <a:rPr lang="zh-CN" altLang="zh-CN" sz="1600" dirty="0">
                <a:latin typeface="Times New Roman" panose="02020603050405020304" pitchFamily="18" charset="0"/>
                <a:ea typeface="宋体" panose="02010600030101010101" pitchFamily="2" charset="-122"/>
                <a:cs typeface="Times New Roman" panose="02020603050405020304" pitchFamily="18" charset="0"/>
              </a:rPr>
              <a:t>章</a:t>
            </a:r>
            <a:r>
              <a:rPr lang="en-US" altLang="zh-CN" sz="1600" dirty="0">
                <a:latin typeface="Times New Roman" panose="02020603050405020304" pitchFamily="18" charset="0"/>
                <a:ea typeface="宋体" panose="02010600030101010101" pitchFamily="2" charset="-122"/>
              </a:rPr>
              <a:t>)</a:t>
            </a:r>
            <a:endParaRPr lang="zh-CN" altLang="en-US" sz="1600" dirty="0"/>
          </a:p>
        </p:txBody>
      </p:sp>
    </p:spTree>
    <p:extLst>
      <p:ext uri="{BB962C8B-B14F-4D97-AF65-F5344CB8AC3E}">
        <p14:creationId xmlns:p14="http://schemas.microsoft.com/office/powerpoint/2010/main" val="13934185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组 2"/>
          <p:cNvGrpSpPr>
            <a:grpSpLocks/>
          </p:cNvGrpSpPr>
          <p:nvPr/>
        </p:nvGrpSpPr>
        <p:grpSpPr bwMode="auto">
          <a:xfrm rot="5400000" flipH="1">
            <a:off x="1094581" y="-132556"/>
            <a:ext cx="46038" cy="1778000"/>
            <a:chOff x="1" y="2266931"/>
            <a:chExt cx="12192115" cy="1446550"/>
          </a:xfrm>
        </p:grpSpPr>
        <p:sp>
          <p:nvSpPr>
            <p:cNvPr id="21" name="矩形 20"/>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2" name="矩形 21"/>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3" name="矩形 22"/>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4" name="矩形 23"/>
          <p:cNvSpPr/>
          <p:nvPr/>
        </p:nvSpPr>
        <p:spPr>
          <a:xfrm rot="10800000" flipH="1">
            <a:off x="2006602" y="733425"/>
            <a:ext cx="6727825" cy="46038"/>
          </a:xfrm>
          <a:prstGeom prst="rect">
            <a:avLst/>
          </a:prstGeom>
          <a:solidFill>
            <a:schemeClr val="tx1">
              <a:lumMod val="75000"/>
              <a:lumOff val="2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4" name="矩形 3"/>
          <p:cNvSpPr/>
          <p:nvPr/>
        </p:nvSpPr>
        <p:spPr>
          <a:xfrm>
            <a:off x="3378200" y="2900363"/>
            <a:ext cx="1754188" cy="830262"/>
          </a:xfrm>
          <a:prstGeom prst="rect">
            <a:avLst/>
          </a:prstGeom>
        </p:spPr>
        <p:txBody>
          <a:bodyPr wrap="none">
            <a:spAutoFit/>
          </a:bodyPr>
          <a:lstStyle/>
          <a:p>
            <a:pPr fontAlgn="auto">
              <a:spcBef>
                <a:spcPts val="0"/>
              </a:spcBef>
              <a:spcAft>
                <a:spcPts val="0"/>
              </a:spcAft>
              <a:defRPr/>
            </a:pPr>
            <a:r>
              <a:rPr lang="zh-CN" altLang="en-US" sz="4800" i="1" dirty="0">
                <a:solidFill>
                  <a:schemeClr val="tx1">
                    <a:lumMod val="75000"/>
                    <a:lumOff val="25000"/>
                  </a:schemeClr>
                </a:solidFill>
                <a:latin typeface="+mn-lt"/>
                <a:ea typeface="微软雅黑" panose="020B0503020204020204" pitchFamily="34" charset="-122"/>
                <a:cs typeface="+mn-cs"/>
              </a:rPr>
              <a:t>谢谢 </a:t>
            </a:r>
            <a:r>
              <a:rPr lang="en-US" altLang="zh-CN" sz="4800" i="1" dirty="0">
                <a:solidFill>
                  <a:schemeClr val="tx1">
                    <a:lumMod val="75000"/>
                    <a:lumOff val="25000"/>
                  </a:schemeClr>
                </a:solidFill>
                <a:latin typeface="+mn-lt"/>
                <a:ea typeface="微软雅黑" panose="020B0503020204020204" pitchFamily="34" charset="-122"/>
                <a:cs typeface="+mn-cs"/>
              </a:rPr>
              <a:t>!</a:t>
            </a:r>
            <a:endParaRPr lang="zh-CN" altLang="en-US" sz="4800" dirty="0">
              <a:solidFill>
                <a:schemeClr val="tx1">
                  <a:lumMod val="75000"/>
                  <a:lumOff val="25000"/>
                </a:schemeClr>
              </a:solidFill>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文本框 18"/>
          <p:cNvSpPr txBox="1">
            <a:spLocks noChangeArrowheads="1"/>
          </p:cNvSpPr>
          <p:nvPr/>
        </p:nvSpPr>
        <p:spPr bwMode="auto">
          <a:xfrm>
            <a:off x="393700" y="872638"/>
            <a:ext cx="8478838" cy="3400931"/>
          </a:xfrm>
          <a:prstGeom prst="rect">
            <a:avLst/>
          </a:prstGeom>
          <a:noFill/>
          <a:ln w="9525">
            <a:noFill/>
            <a:miter lim="800000"/>
            <a:headEnd/>
            <a:tailEnd/>
          </a:ln>
        </p:spPr>
        <p:txBody>
          <a:bodyPr wrap="square">
            <a:spAutoFit/>
          </a:bodyPr>
          <a:lstStyle/>
          <a:p>
            <a:pPr>
              <a:buClr>
                <a:schemeClr val="accent1"/>
              </a:buClr>
            </a:pPr>
            <a:endParaRPr lang="en-US" altLang="zh-CN" sz="900" dirty="0">
              <a:solidFill>
                <a:srgbClr val="FF0000"/>
              </a:solidFill>
              <a:latin typeface="Microsoft YaHei" pitchFamily="34" charset="-122"/>
              <a:ea typeface="Microsoft YaHei" pitchFamily="34" charset="-122"/>
            </a:endParaRPr>
          </a:p>
          <a:p>
            <a:pPr>
              <a:lnSpc>
                <a:spcPct val="125000"/>
              </a:lnSpc>
              <a:buClr>
                <a:schemeClr val="accent1"/>
              </a:buClr>
            </a:pPr>
            <a:r>
              <a:rPr lang="zh-CN" altLang="en-US" sz="1600" dirty="0">
                <a:solidFill>
                  <a:srgbClr val="FF0000"/>
                </a:solidFill>
                <a:latin typeface="Microsoft YaHei" pitchFamily="34" charset="-122"/>
                <a:ea typeface="Microsoft YaHei" pitchFamily="34" charset="-122"/>
              </a:rPr>
              <a:t>     </a:t>
            </a:r>
            <a:r>
              <a:rPr lang="zh-CN" altLang="en-US" sz="1600" dirty="0">
                <a:solidFill>
                  <a:schemeClr val="accent1"/>
                </a:solidFill>
                <a:latin typeface="Microsoft YaHei" pitchFamily="34" charset="-122"/>
                <a:ea typeface="Microsoft YaHei" pitchFamily="34" charset="-122"/>
              </a:rPr>
              <a:t>水下光通信</a:t>
            </a:r>
            <a:r>
              <a:rPr lang="zh-CN" altLang="en-US" sz="1600" dirty="0">
                <a:latin typeface="Microsoft YaHei" pitchFamily="34" charset="-122"/>
                <a:ea typeface="Microsoft YaHei" pitchFamily="34" charset="-122"/>
              </a:rPr>
              <a:t>需要收发系统对准。采用</a:t>
            </a:r>
            <a:r>
              <a:rPr lang="zh-CN" altLang="en-US" sz="1600" dirty="0">
                <a:solidFill>
                  <a:srgbClr val="0070C0"/>
                </a:solidFill>
                <a:latin typeface="Microsoft YaHei" pitchFamily="34" charset="-122"/>
                <a:ea typeface="Microsoft YaHei" pitchFamily="34" charset="-122"/>
              </a:rPr>
              <a:t>激光器</a:t>
            </a:r>
            <a:r>
              <a:rPr lang="en-US" altLang="zh-CN" sz="1600" dirty="0">
                <a:solidFill>
                  <a:srgbClr val="0070C0"/>
                </a:solidFill>
                <a:latin typeface="Microsoft YaHei" pitchFamily="34" charset="-122"/>
                <a:ea typeface="Microsoft YaHei" pitchFamily="34" charset="-122"/>
              </a:rPr>
              <a:t>LD</a:t>
            </a:r>
            <a:r>
              <a:rPr lang="zh-CN" altLang="en-US" sz="1600" dirty="0">
                <a:latin typeface="Microsoft YaHei" pitchFamily="34" charset="-122"/>
                <a:ea typeface="Microsoft YaHei" pitchFamily="34" charset="-122"/>
              </a:rPr>
              <a:t>作为光源的水下光通信，带宽大、速率高、传输距离远，但与</a:t>
            </a:r>
            <a:r>
              <a:rPr lang="en-US" altLang="zh-CN" sz="1600" dirty="0">
                <a:latin typeface="Microsoft YaHei" pitchFamily="34" charset="-122"/>
                <a:ea typeface="Microsoft YaHei" pitchFamily="34" charset="-122"/>
              </a:rPr>
              <a:t>LED</a:t>
            </a:r>
            <a:r>
              <a:rPr lang="zh-CN" altLang="en-US" sz="1600" dirty="0">
                <a:latin typeface="Microsoft YaHei" pitchFamily="34" charset="-122"/>
                <a:ea typeface="Microsoft YaHei" pitchFamily="34" charset="-122"/>
              </a:rPr>
              <a:t>相比，发散角小、</a:t>
            </a:r>
            <a:r>
              <a:rPr lang="zh-CN" altLang="en-US" sz="1600" dirty="0">
                <a:solidFill>
                  <a:schemeClr val="accent1"/>
                </a:solidFill>
                <a:latin typeface="Microsoft YaHei" pitchFamily="34" charset="-122"/>
                <a:ea typeface="Microsoft YaHei" pitchFamily="34" charset="-122"/>
              </a:rPr>
              <a:t>光束很窄，对系统对准的要求更高</a:t>
            </a:r>
            <a:r>
              <a:rPr lang="zh-CN" altLang="en-US" sz="1600" dirty="0">
                <a:latin typeface="Microsoft YaHei" pitchFamily="34" charset="-122"/>
                <a:ea typeface="Microsoft YaHei" pitchFamily="34" charset="-122"/>
              </a:rPr>
              <a:t>。水下动态环境易使光束</a:t>
            </a:r>
            <a:r>
              <a:rPr lang="zh-CN" altLang="en-US" sz="1600" dirty="0">
                <a:solidFill>
                  <a:schemeClr val="accent1"/>
                </a:solidFill>
                <a:latin typeface="Microsoft YaHei" pitchFamily="34" charset="-122"/>
                <a:ea typeface="Microsoft YaHei" pitchFamily="34" charset="-122"/>
              </a:rPr>
              <a:t>偏离接收机的接收孔径</a:t>
            </a:r>
            <a:r>
              <a:rPr lang="zh-CN" altLang="en-US" sz="1600" dirty="0">
                <a:latin typeface="Microsoft YaHei" pitchFamily="34" charset="-122"/>
                <a:ea typeface="Microsoft YaHei" pitchFamily="34" charset="-122"/>
              </a:rPr>
              <a:t>，使通信质量变差、甚至造成链路中断。水下激光信号的</a:t>
            </a:r>
            <a:r>
              <a:rPr lang="zh-CN" altLang="en-US" sz="1600" dirty="0">
                <a:solidFill>
                  <a:schemeClr val="accent1"/>
                </a:solidFill>
                <a:latin typeface="Microsoft YaHei" pitchFamily="34" charset="-122"/>
                <a:ea typeface="Microsoft YaHei" pitchFamily="34" charset="-122"/>
              </a:rPr>
              <a:t>捕获、瞄准和跟踪</a:t>
            </a:r>
            <a:r>
              <a:rPr lang="en-US" altLang="zh-CN" sz="1600" dirty="0">
                <a:solidFill>
                  <a:schemeClr val="accent1"/>
                </a:solidFill>
                <a:latin typeface="Microsoft YaHei" pitchFamily="34" charset="-122"/>
                <a:ea typeface="Microsoft YaHei" pitchFamily="34" charset="-122"/>
              </a:rPr>
              <a:t>(Acquisition, Pointing, Tracking, APT)</a:t>
            </a:r>
            <a:r>
              <a:rPr lang="zh-CN" altLang="en-US" sz="1600" dirty="0">
                <a:latin typeface="Microsoft YaHei" pitchFamily="34" charset="-122"/>
                <a:ea typeface="Microsoft YaHei" pitchFamily="34" charset="-122"/>
              </a:rPr>
              <a:t>是实现高质量通信的保障，其研究与实现具有重要的实用意义</a:t>
            </a:r>
            <a:r>
              <a:rPr lang="zh-CN" altLang="en-US" sz="1600" dirty="0" smtClean="0">
                <a:latin typeface="Microsoft YaHei" pitchFamily="34" charset="-122"/>
                <a:ea typeface="Microsoft YaHei" pitchFamily="34" charset="-122"/>
              </a:rPr>
              <a:t>。</a:t>
            </a:r>
            <a:endParaRPr lang="en-US" altLang="zh-CN" sz="1600" dirty="0">
              <a:latin typeface="Microsoft YaHei" pitchFamily="34" charset="-122"/>
              <a:ea typeface="Microsoft YaHei" pitchFamily="34" charset="-122"/>
            </a:endParaRPr>
          </a:p>
          <a:p>
            <a:pPr>
              <a:lnSpc>
                <a:spcPct val="200000"/>
              </a:lnSpc>
              <a:spcBef>
                <a:spcPts val="600"/>
              </a:spcBef>
              <a:spcAft>
                <a:spcPts val="600"/>
              </a:spcAft>
              <a:buClr>
                <a:schemeClr val="accent1"/>
              </a:buClr>
            </a:pPr>
            <a:r>
              <a:rPr lang="zh-CN" altLang="en-US" dirty="0">
                <a:solidFill>
                  <a:srgbClr val="FF0000"/>
                </a:solidFill>
                <a:latin typeface="Microsoft YaHei" pitchFamily="34" charset="-122"/>
                <a:ea typeface="Microsoft YaHei" pitchFamily="34" charset="-122"/>
              </a:rPr>
              <a:t>     </a:t>
            </a:r>
            <a:r>
              <a:rPr lang="zh-CN" altLang="en-US" b="1" dirty="0">
                <a:latin typeface="Microsoft YaHei" pitchFamily="34" charset="-122"/>
                <a:ea typeface="Microsoft YaHei" pitchFamily="34" charset="-122"/>
              </a:rPr>
              <a:t>激光通信捕获、瞄准、跟踪 </a:t>
            </a:r>
            <a:r>
              <a:rPr lang="en-US" altLang="zh-CN" b="1" dirty="0">
                <a:latin typeface="Microsoft YaHei" pitchFamily="34" charset="-122"/>
                <a:ea typeface="Microsoft YaHei" pitchFamily="34" charset="-122"/>
              </a:rPr>
              <a:t>(APT)</a:t>
            </a:r>
            <a:r>
              <a:rPr lang="zh-CN" altLang="en-US" b="1" dirty="0">
                <a:latin typeface="Microsoft YaHei" pitchFamily="34" charset="-122"/>
                <a:ea typeface="Microsoft YaHei" pitchFamily="34" charset="-122"/>
              </a:rPr>
              <a:t>系统</a:t>
            </a:r>
            <a:endParaRPr lang="en-US" altLang="zh-CN" b="1" dirty="0">
              <a:latin typeface="Microsoft YaHei" pitchFamily="34" charset="-122"/>
              <a:ea typeface="Microsoft YaHei" pitchFamily="34" charset="-122"/>
            </a:endParaRPr>
          </a:p>
          <a:p>
            <a:pPr>
              <a:lnSpc>
                <a:spcPct val="125000"/>
              </a:lnSpc>
              <a:buClr>
                <a:schemeClr val="accent1"/>
              </a:buClr>
            </a:pPr>
            <a:r>
              <a:rPr lang="en-US" altLang="zh-CN" sz="1600" dirty="0">
                <a:latin typeface="Microsoft YaHei" pitchFamily="34" charset="-122"/>
                <a:ea typeface="Microsoft YaHei" pitchFamily="34" charset="-122"/>
              </a:rPr>
              <a:t>     </a:t>
            </a:r>
            <a:r>
              <a:rPr lang="zh-CN" altLang="en-US" sz="1600" dirty="0">
                <a:latin typeface="Microsoft YaHei" pitchFamily="34" charset="-122"/>
                <a:ea typeface="Microsoft YaHei" pitchFamily="34" charset="-122"/>
              </a:rPr>
              <a:t>应用在星</a:t>
            </a:r>
            <a:r>
              <a:rPr lang="zh-CN" altLang="en-US" sz="1600" dirty="0" smtClean="0">
                <a:latin typeface="Microsoft YaHei" pitchFamily="34" charset="-122"/>
                <a:ea typeface="Microsoft YaHei" pitchFamily="34" charset="-122"/>
              </a:rPr>
              <a:t>间、</a:t>
            </a:r>
            <a:r>
              <a:rPr lang="zh-CN" altLang="en-US" sz="1600" dirty="0">
                <a:latin typeface="Microsoft YaHei" pitchFamily="34" charset="-122"/>
                <a:ea typeface="Microsoft YaHei" pitchFamily="34" charset="-122"/>
              </a:rPr>
              <a:t>星</a:t>
            </a:r>
            <a:r>
              <a:rPr lang="zh-CN" altLang="en-US" sz="1600" dirty="0" smtClean="0">
                <a:latin typeface="Microsoft YaHei" pitchFamily="34" charset="-122"/>
                <a:ea typeface="Microsoft YaHei" pitchFamily="34" charset="-122"/>
              </a:rPr>
              <a:t>地</a:t>
            </a:r>
            <a:r>
              <a:rPr lang="zh-CN" altLang="en-US" sz="1600" dirty="0">
                <a:latin typeface="Microsoft YaHei" pitchFamily="34" charset="-122"/>
                <a:ea typeface="Microsoft YaHei" pitchFamily="34" charset="-122"/>
              </a:rPr>
              <a:t>和</a:t>
            </a:r>
            <a:r>
              <a:rPr lang="zh-CN" altLang="en-US" sz="1600" dirty="0" smtClean="0">
                <a:latin typeface="Microsoft YaHei" pitchFamily="34" charset="-122"/>
                <a:ea typeface="Microsoft YaHei" pitchFamily="34" charset="-122"/>
              </a:rPr>
              <a:t>舰载等</a:t>
            </a:r>
            <a:r>
              <a:rPr lang="zh-CN" altLang="en-US" sz="1600" dirty="0">
                <a:latin typeface="Microsoft YaHei" pitchFamily="34" charset="-122"/>
                <a:ea typeface="Microsoft YaHei" pitchFamily="34" charset="-122"/>
              </a:rPr>
              <a:t>大型激光通信系统。</a:t>
            </a:r>
            <a:r>
              <a:rPr lang="en-US" altLang="zh-CN" sz="1600" dirty="0">
                <a:latin typeface="Microsoft YaHei" pitchFamily="34" charset="-122"/>
                <a:ea typeface="Microsoft YaHei" pitchFamily="34" charset="-122"/>
              </a:rPr>
              <a:t>APT</a:t>
            </a:r>
            <a:r>
              <a:rPr lang="zh-CN" altLang="en-US" sz="1600" dirty="0">
                <a:latin typeface="Microsoft YaHei" pitchFamily="34" charset="-122"/>
                <a:ea typeface="Microsoft YaHei" pitchFamily="34" charset="-122"/>
              </a:rPr>
              <a:t>控制系统结构过于复杂且体积大，成本高，很难直接应用于水下激光的跟踪通信。</a:t>
            </a:r>
            <a:endParaRPr lang="en-US" altLang="zh-CN" sz="1600" dirty="0">
              <a:latin typeface="Microsoft YaHei" pitchFamily="34" charset="-122"/>
              <a:ea typeface="Microsoft YaHei" pitchFamily="34" charset="-122"/>
            </a:endParaRPr>
          </a:p>
          <a:p>
            <a:pPr>
              <a:lnSpc>
                <a:spcPct val="125000"/>
              </a:lnSpc>
              <a:buClr>
                <a:schemeClr val="accent1"/>
              </a:buClr>
            </a:pPr>
            <a:r>
              <a:rPr lang="en-US" altLang="zh-CN" sz="1600" dirty="0">
                <a:latin typeface="Microsoft YaHei" pitchFamily="34" charset="-122"/>
                <a:ea typeface="Microsoft YaHei" pitchFamily="34" charset="-122"/>
              </a:rPr>
              <a:t>       </a:t>
            </a:r>
            <a:r>
              <a:rPr lang="zh-CN" altLang="en-US" sz="1600" dirty="0">
                <a:latin typeface="Microsoft YaHei" pitchFamily="34" charset="-122"/>
                <a:ea typeface="Microsoft YaHei" pitchFamily="34" charset="-122"/>
              </a:rPr>
              <a:t>需要设计出</a:t>
            </a:r>
            <a:r>
              <a:rPr lang="zh-CN" altLang="en-US" sz="1600" dirty="0">
                <a:solidFill>
                  <a:schemeClr val="accent1"/>
                </a:solidFill>
                <a:latin typeface="Microsoft YaHei" pitchFamily="34" charset="-122"/>
                <a:ea typeface="Microsoft YaHei" pitchFamily="34" charset="-122"/>
              </a:rPr>
              <a:t>成本低</a:t>
            </a:r>
            <a:r>
              <a:rPr lang="zh-CN" altLang="en-US" sz="1600" dirty="0">
                <a:latin typeface="Microsoft YaHei" pitchFamily="34" charset="-122"/>
                <a:ea typeface="Microsoft YaHei" pitchFamily="34" charset="-122"/>
              </a:rPr>
              <a:t>、</a:t>
            </a:r>
            <a:r>
              <a:rPr lang="zh-CN" altLang="en-US" sz="1600" dirty="0">
                <a:solidFill>
                  <a:schemeClr val="accent1"/>
                </a:solidFill>
                <a:latin typeface="Microsoft YaHei" pitchFamily="34" charset="-122"/>
                <a:ea typeface="Microsoft YaHei" pitchFamily="34" charset="-122"/>
              </a:rPr>
              <a:t>体积小</a:t>
            </a:r>
            <a:r>
              <a:rPr lang="zh-CN" altLang="en-US" sz="1600" dirty="0">
                <a:latin typeface="Microsoft YaHei" pitchFamily="34" charset="-122"/>
                <a:ea typeface="Microsoft YaHei" pitchFamily="34" charset="-122"/>
              </a:rPr>
              <a:t>、可应用于水下激光通信的</a:t>
            </a:r>
            <a:r>
              <a:rPr lang="en-US" altLang="zh-CN" sz="1600" dirty="0">
                <a:latin typeface="Microsoft YaHei" pitchFamily="34" charset="-122"/>
                <a:ea typeface="Microsoft YaHei" pitchFamily="34" charset="-122"/>
              </a:rPr>
              <a:t>APT</a:t>
            </a:r>
            <a:r>
              <a:rPr lang="zh-CN" altLang="en-US" sz="1600" dirty="0">
                <a:latin typeface="Microsoft YaHei" pitchFamily="34" charset="-122"/>
                <a:ea typeface="Microsoft YaHei" pitchFamily="34" charset="-122"/>
              </a:rPr>
              <a:t>系统。</a:t>
            </a:r>
            <a:endParaRPr lang="en-US" altLang="zh-CN" dirty="0">
              <a:solidFill>
                <a:srgbClr val="FF3300"/>
              </a:solidFill>
              <a:latin typeface="Microsoft YaHei" pitchFamily="34" charset="-122"/>
              <a:ea typeface="Microsoft YaHei" pitchFamily="34" charset="-122"/>
            </a:endParaRPr>
          </a:p>
        </p:txBody>
      </p:sp>
      <p:pic>
        <p:nvPicPr>
          <p:cNvPr id="16389" name="图片 3"/>
          <p:cNvPicPr>
            <a:picLocks noChangeAspect="1"/>
          </p:cNvPicPr>
          <p:nvPr/>
        </p:nvPicPr>
        <p:blipFill>
          <a:blip r:embed="rId3"/>
          <a:srcRect/>
          <a:stretch>
            <a:fillRect/>
          </a:stretch>
        </p:blipFill>
        <p:spPr bwMode="auto">
          <a:xfrm>
            <a:off x="4791192" y="4391741"/>
            <a:ext cx="3608873" cy="1851544"/>
          </a:xfrm>
          <a:prstGeom prst="rect">
            <a:avLst/>
          </a:prstGeom>
          <a:noFill/>
          <a:ln w="9525">
            <a:noFill/>
            <a:miter lim="800000"/>
            <a:headEnd/>
            <a:tailEnd/>
          </a:ln>
        </p:spPr>
      </p:pic>
      <p:pic>
        <p:nvPicPr>
          <p:cNvPr id="16390" name="图片 4"/>
          <p:cNvPicPr>
            <a:picLocks noChangeAspect="1"/>
          </p:cNvPicPr>
          <p:nvPr/>
        </p:nvPicPr>
        <p:blipFill>
          <a:blip r:embed="rId4"/>
          <a:srcRect/>
          <a:stretch>
            <a:fillRect/>
          </a:stretch>
        </p:blipFill>
        <p:spPr bwMode="auto">
          <a:xfrm>
            <a:off x="933757" y="4386798"/>
            <a:ext cx="3087259" cy="1851545"/>
          </a:xfrm>
          <a:prstGeom prst="rect">
            <a:avLst/>
          </a:prstGeom>
          <a:noFill/>
          <a:ln w="9525">
            <a:noFill/>
            <a:miter lim="800000"/>
            <a:headEnd/>
            <a:tailEnd/>
          </a:ln>
        </p:spPr>
      </p:pic>
      <p:sp>
        <p:nvSpPr>
          <p:cNvPr id="17" name="圆角矩形 16"/>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18" name="文本框 17"/>
          <p:cNvSpPr txBox="1"/>
          <p:nvPr/>
        </p:nvSpPr>
        <p:spPr>
          <a:xfrm>
            <a:off x="8711294" y="6494237"/>
            <a:ext cx="278944" cy="300038"/>
          </a:xfrm>
          <a:prstGeom prst="rect">
            <a:avLst/>
          </a:prstGeom>
          <a:noFill/>
        </p:spPr>
        <p:txBody>
          <a:bodyPr wrap="square">
            <a:spAutoFit/>
          </a:bodyPr>
          <a:lstStyle/>
          <a:p>
            <a:pPr fontAlgn="auto">
              <a:spcBef>
                <a:spcPts val="0"/>
              </a:spcBef>
              <a:spcAft>
                <a:spcPts val="0"/>
              </a:spcAft>
              <a:defRPr/>
            </a:pPr>
            <a:r>
              <a:rPr lang="en-US" altLang="zh-CN" sz="1350" dirty="0">
                <a:latin typeface="+mn-lt"/>
                <a:ea typeface="+mn-ea"/>
                <a:cs typeface="+mn-cs"/>
              </a:rPr>
              <a:t>5</a:t>
            </a:r>
            <a:endParaRPr lang="zh-CN" altLang="en-US" sz="1350" dirty="0">
              <a:latin typeface="+mn-lt"/>
              <a:ea typeface="+mn-ea"/>
              <a:cs typeface="+mn-cs"/>
            </a:endParaRPr>
          </a:p>
        </p:txBody>
      </p:sp>
      <p:sp>
        <p:nvSpPr>
          <p:cNvPr id="14" name="文本框 13"/>
          <p:cNvSpPr txBox="1">
            <a:spLocks noChangeArrowheads="1"/>
          </p:cNvSpPr>
          <p:nvPr/>
        </p:nvSpPr>
        <p:spPr bwMode="auto">
          <a:xfrm>
            <a:off x="225425" y="8970"/>
            <a:ext cx="3270129" cy="584775"/>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1. </a:t>
            </a:r>
            <a:r>
              <a:rPr kumimoji="1" lang="zh-CN" altLang="en-US" sz="2800" b="1" dirty="0" smtClean="0">
                <a:latin typeface="Microsoft YaHei" pitchFamily="34" charset="-122"/>
                <a:ea typeface="Microsoft YaHei" pitchFamily="34" charset="-122"/>
              </a:rPr>
              <a:t>研究背景及意义</a:t>
            </a:r>
            <a:r>
              <a:rPr kumimoji="1" lang="zh-CN" altLang="en-US" sz="3200" b="1" dirty="0" smtClean="0">
                <a:latin typeface="Microsoft YaHei" pitchFamily="34" charset="-122"/>
                <a:ea typeface="Microsoft YaHei" pitchFamily="34" charset="-122"/>
              </a:rPr>
              <a:t> </a:t>
            </a:r>
            <a:endParaRPr kumimoji="1" lang="zh-CN" altLang="en-US" sz="3200" b="1" dirty="0">
              <a:latin typeface="Microsoft YaHei" pitchFamily="34" charset="-122"/>
              <a:ea typeface="Microsoft YaHei" pitchFamily="34" charset="-122"/>
            </a:endParaRPr>
          </a:p>
        </p:txBody>
      </p:sp>
      <p:grpSp>
        <p:nvGrpSpPr>
          <p:cNvPr id="15" name="组 2"/>
          <p:cNvGrpSpPr>
            <a:grpSpLocks/>
          </p:cNvGrpSpPr>
          <p:nvPr/>
        </p:nvGrpSpPr>
        <p:grpSpPr bwMode="auto">
          <a:xfrm rot="5400000">
            <a:off x="1094581" y="-255781"/>
            <a:ext cx="46038" cy="1778000"/>
            <a:chOff x="1" y="2266931"/>
            <a:chExt cx="12192115" cy="1446550"/>
          </a:xfrm>
        </p:grpSpPr>
        <p:sp>
          <p:nvSpPr>
            <p:cNvPr id="19" name="矩形 18"/>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0" name="矩形 19"/>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4" name="矩形 23"/>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5" name="矩形 24"/>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26" name="图片 1" descr="校徽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54697" y="6238343"/>
            <a:ext cx="1755609"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1.2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星地激光通信</a:t>
            </a:r>
            <a:endPar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endParaRPr>
          </a:p>
        </p:txBody>
      </p:sp>
      <p:sp>
        <p:nvSpPr>
          <p:cNvPr id="21" name="矩形 20"/>
          <p:cNvSpPr/>
          <p:nvPr/>
        </p:nvSpPr>
        <p:spPr>
          <a:xfrm>
            <a:off x="5897643" y="6238342"/>
            <a:ext cx="1755609"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1.3  </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水</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下激光通信</a:t>
            </a:r>
            <a:endPar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bwMode="auto">
          <a:xfrm>
            <a:off x="1418001" y="490097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prstClr val="black"/>
                </a:solidFill>
                <a:latin typeface="黑体" pitchFamily="49" charset="-122"/>
                <a:ea typeface="黑体" pitchFamily="49" charset="-122"/>
              </a:rPr>
              <a:t>3.</a:t>
            </a:r>
            <a:endParaRPr lang="zh-CN" altLang="en-US" noProof="1">
              <a:solidFill>
                <a:schemeClr val="bg1"/>
              </a:solidFill>
            </a:endParaRPr>
          </a:p>
        </p:txBody>
      </p:sp>
      <p:sp>
        <p:nvSpPr>
          <p:cNvPr id="17" name="椭圆 16"/>
          <p:cNvSpPr/>
          <p:nvPr/>
        </p:nvSpPr>
        <p:spPr bwMode="auto">
          <a:xfrm>
            <a:off x="1418001" y="2664912"/>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2.</a:t>
            </a:r>
            <a:endParaRPr lang="zh-CN" altLang="en-US" sz="2800" b="1" i="1" noProof="1">
              <a:solidFill>
                <a:schemeClr val="tx1"/>
              </a:solidFill>
              <a:latin typeface="黑体" pitchFamily="49" charset="-122"/>
              <a:ea typeface="黑体" pitchFamily="49" charset="-122"/>
            </a:endParaRPr>
          </a:p>
        </p:txBody>
      </p:sp>
      <p:sp>
        <p:nvSpPr>
          <p:cNvPr id="14" name="椭圆 13"/>
          <p:cNvSpPr/>
          <p:nvPr/>
        </p:nvSpPr>
        <p:spPr bwMode="auto">
          <a:xfrm>
            <a:off x="1418001" y="1822223"/>
            <a:ext cx="539750" cy="539750"/>
          </a:xfrm>
          <a:prstGeom prst="ellipse">
            <a:avLst/>
          </a:prstGeom>
          <a:solidFill>
            <a:srgbClr val="00B0F0"/>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defRPr/>
            </a:pPr>
            <a:r>
              <a:rPr lang="en-US" altLang="zh-CN" sz="2800" b="1" i="1" dirty="0">
                <a:solidFill>
                  <a:schemeClr val="tx1"/>
                </a:solidFill>
                <a:latin typeface="黑体" pitchFamily="49" charset="-122"/>
                <a:ea typeface="黑体" pitchFamily="49" charset="-122"/>
              </a:rPr>
              <a:t>1.</a:t>
            </a:r>
            <a:endParaRPr lang="zh-CN" altLang="en-US" sz="2800" noProof="1">
              <a:solidFill>
                <a:schemeClr val="tx1"/>
              </a:solidFill>
            </a:endParaRPr>
          </a:p>
        </p:txBody>
      </p:sp>
      <p:sp>
        <p:nvSpPr>
          <p:cNvPr id="11" name="圆角矩形 10"/>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14337" name="文本框 24"/>
          <p:cNvSpPr txBox="1">
            <a:spLocks noChangeArrowheads="1"/>
          </p:cNvSpPr>
          <p:nvPr/>
        </p:nvSpPr>
        <p:spPr bwMode="auto">
          <a:xfrm>
            <a:off x="95036" y="0"/>
            <a:ext cx="2045128" cy="584200"/>
          </a:xfrm>
          <a:prstGeom prst="rect">
            <a:avLst/>
          </a:prstGeom>
          <a:noFill/>
          <a:ln w="9525">
            <a:noFill/>
            <a:miter lim="800000"/>
            <a:headEnd/>
            <a:tailEnd/>
          </a:ln>
        </p:spPr>
        <p:txBody>
          <a:bodyPr wrap="square">
            <a:spAutoFit/>
          </a:bodyPr>
          <a:lstStyle/>
          <a:p>
            <a:pPr algn="ctr"/>
            <a:r>
              <a:rPr kumimoji="1" lang="zh-CN" altLang="en-US" sz="2800" b="1" dirty="0">
                <a:latin typeface="Microsoft YaHei" pitchFamily="34" charset="-122"/>
                <a:ea typeface="Microsoft YaHei" pitchFamily="34" charset="-122"/>
              </a:rPr>
              <a:t>目录</a:t>
            </a:r>
            <a:r>
              <a:rPr kumimoji="1" lang="zh-CN" altLang="en-US" sz="3200" b="1" dirty="0">
                <a:latin typeface="Microsoft YaHei" pitchFamily="34" charset="-122"/>
                <a:ea typeface="Microsoft YaHei" pitchFamily="34" charset="-122"/>
              </a:rPr>
              <a:t> </a:t>
            </a:r>
          </a:p>
        </p:txBody>
      </p:sp>
      <p:sp>
        <p:nvSpPr>
          <p:cNvPr id="15" name="文本框 14"/>
          <p:cNvSpPr txBox="1"/>
          <p:nvPr/>
        </p:nvSpPr>
        <p:spPr>
          <a:xfrm>
            <a:off x="8711294" y="6494237"/>
            <a:ext cx="278944" cy="300038"/>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6</a:t>
            </a:r>
            <a:endParaRPr lang="zh-CN" altLang="en-US" sz="1350" dirty="0">
              <a:latin typeface="+mn-lt"/>
              <a:ea typeface="+mn-ea"/>
              <a:cs typeface="+mn-cs"/>
            </a:endParaRPr>
          </a:p>
        </p:txBody>
      </p:sp>
      <p:grpSp>
        <p:nvGrpSpPr>
          <p:cNvPr id="14339" name="组 2"/>
          <p:cNvGrpSpPr>
            <a:grpSpLocks/>
          </p:cNvGrpSpPr>
          <p:nvPr/>
        </p:nvGrpSpPr>
        <p:grpSpPr bwMode="auto">
          <a:xfrm rot="5400000">
            <a:off x="1094581" y="-255781"/>
            <a:ext cx="46038" cy="1778000"/>
            <a:chOff x="1" y="2266931"/>
            <a:chExt cx="12192115" cy="1446550"/>
          </a:xfrm>
        </p:grpSpPr>
        <p:sp>
          <p:nvSpPr>
            <p:cNvPr id="21" name="矩形 20"/>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2" name="矩形 21"/>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23" name="矩形 22"/>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24" name="矩形 23"/>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10" name="图片 1" descr="校徽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058105" y="1822223"/>
            <a:ext cx="2709396" cy="523220"/>
          </a:xfrm>
          <a:prstGeom prst="rect">
            <a:avLst/>
          </a:prstGeom>
        </p:spPr>
        <p:txBody>
          <a:bodyPr wrap="none">
            <a:spAutoFit/>
          </a:bodyPr>
          <a:lstStyle/>
          <a:p>
            <a:r>
              <a:rPr lang="zh-CN" altLang="en-US" sz="2800" b="1" dirty="0">
                <a:latin typeface="黑体" pitchFamily="49" charset="-122"/>
                <a:ea typeface="黑体" pitchFamily="49" charset="-122"/>
              </a:rPr>
              <a:t>研究背景及意义</a:t>
            </a:r>
            <a:endParaRPr lang="zh-CN" altLang="en-US" sz="2800" dirty="0"/>
          </a:p>
        </p:txBody>
      </p:sp>
      <p:sp>
        <p:nvSpPr>
          <p:cNvPr id="4" name="矩形 3"/>
          <p:cNvSpPr/>
          <p:nvPr/>
        </p:nvSpPr>
        <p:spPr>
          <a:xfrm>
            <a:off x="2058105" y="2634337"/>
            <a:ext cx="2348720" cy="523220"/>
          </a:xfrm>
          <a:prstGeom prst="rect">
            <a:avLst/>
          </a:prstGeom>
        </p:spPr>
        <p:txBody>
          <a:bodyPr wrap="none">
            <a:spAutoFit/>
          </a:bodyPr>
          <a:lstStyle/>
          <a:p>
            <a:pPr>
              <a:buClr>
                <a:srgbClr val="FF3300"/>
              </a:buClr>
            </a:pPr>
            <a:r>
              <a:rPr lang="zh-CN" altLang="en-US" sz="2800" b="1" dirty="0">
                <a:latin typeface="黑体" pitchFamily="49" charset="-122"/>
                <a:ea typeface="黑体" pitchFamily="49" charset="-122"/>
              </a:rPr>
              <a:t>主要研究内容</a:t>
            </a:r>
            <a:endParaRPr lang="en-US" altLang="zh-CN" sz="2800" b="1" dirty="0">
              <a:latin typeface="黑体" pitchFamily="49" charset="-122"/>
              <a:ea typeface="黑体" pitchFamily="49" charset="-122"/>
            </a:endParaRPr>
          </a:p>
        </p:txBody>
      </p:sp>
      <p:sp>
        <p:nvSpPr>
          <p:cNvPr id="5" name="矩形 4"/>
          <p:cNvSpPr/>
          <p:nvPr/>
        </p:nvSpPr>
        <p:spPr>
          <a:xfrm>
            <a:off x="2058105" y="4873602"/>
            <a:ext cx="2535560" cy="523220"/>
          </a:xfrm>
          <a:prstGeom prst="rect">
            <a:avLst/>
          </a:prstGeom>
        </p:spPr>
        <p:txBody>
          <a:bodyPr wrap="square">
            <a:spAutoFit/>
          </a:bodyPr>
          <a:lstStyle/>
          <a:p>
            <a:pPr>
              <a:buClr>
                <a:srgbClr val="FF3300"/>
              </a:buClr>
            </a:pPr>
            <a:r>
              <a:rPr lang="zh-CN" altLang="en-US" sz="2800" b="1" dirty="0">
                <a:latin typeface="黑体" pitchFamily="49" charset="-122"/>
                <a:ea typeface="黑体" pitchFamily="49" charset="-122"/>
              </a:rPr>
              <a:t>总结与展望</a:t>
            </a:r>
            <a:endParaRPr lang="en-US" altLang="zh-CN" sz="2800" b="1" dirty="0">
              <a:latin typeface="黑体" pitchFamily="49" charset="-122"/>
              <a:ea typeface="黑体" pitchFamily="49" charset="-122"/>
            </a:endParaRPr>
          </a:p>
        </p:txBody>
      </p:sp>
      <p:sp>
        <p:nvSpPr>
          <p:cNvPr id="26" name="矩形 25"/>
          <p:cNvSpPr/>
          <p:nvPr/>
        </p:nvSpPr>
        <p:spPr>
          <a:xfrm>
            <a:off x="1955964" y="3204970"/>
            <a:ext cx="3339376" cy="1578317"/>
          </a:xfrm>
          <a:prstGeom prst="rect">
            <a:avLst/>
          </a:prstGeom>
        </p:spPr>
        <p:txBody>
          <a:bodyPr wrap="none">
            <a:spAutoFit/>
          </a:bodyPr>
          <a:lstStyle/>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光斑目标检测算法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光斑目标跟踪算法</a:t>
            </a:r>
            <a:r>
              <a:rPr lang="zh-CN" altLang="en-US" sz="2000" dirty="0" smtClean="0">
                <a:latin typeface="黑体" pitchFamily="49" charset="-122"/>
                <a:ea typeface="黑体" pitchFamily="49" charset="-122"/>
              </a:rPr>
              <a:t>研究</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zh-CN" altLang="en-US" sz="2000" dirty="0">
                <a:latin typeface="黑体" pitchFamily="49" charset="-122"/>
                <a:ea typeface="黑体" pitchFamily="49" charset="-122"/>
              </a:rPr>
              <a:t>闭环控制</a:t>
            </a:r>
            <a:r>
              <a:rPr lang="zh-CN" altLang="en-US" sz="2000" dirty="0" smtClean="0">
                <a:latin typeface="黑体" pitchFamily="49" charset="-122"/>
                <a:ea typeface="黑体" pitchFamily="49" charset="-122"/>
              </a:rPr>
              <a:t>验证系统</a:t>
            </a:r>
            <a:endParaRPr lang="en-US" altLang="zh-CN" sz="2000" dirty="0" smtClean="0">
              <a:latin typeface="黑体" pitchFamily="49" charset="-122"/>
              <a:ea typeface="黑体" pitchFamily="49" charset="-122"/>
            </a:endParaRPr>
          </a:p>
          <a:p>
            <a:pPr marL="457200" indent="-457200">
              <a:lnSpc>
                <a:spcPct val="125000"/>
              </a:lnSpc>
              <a:buClr>
                <a:srgbClr val="00B0F0"/>
              </a:buClr>
              <a:buFont typeface="Wingdings" panose="05000000000000000000" pitchFamily="2" charset="2"/>
              <a:buChar char="l"/>
            </a:pPr>
            <a:r>
              <a:rPr lang="en-US" altLang="zh-CN" sz="2000" dirty="0">
                <a:latin typeface="黑体" pitchFamily="49" charset="-122"/>
                <a:ea typeface="黑体" pitchFamily="49" charset="-122"/>
              </a:rPr>
              <a:t>APT</a:t>
            </a:r>
            <a:r>
              <a:rPr lang="zh-CN" altLang="en-US" sz="2000" dirty="0">
                <a:latin typeface="黑体" pitchFamily="49" charset="-122"/>
                <a:ea typeface="黑体" pitchFamily="49" charset="-122"/>
              </a:rPr>
              <a:t>验证系统搭建与</a:t>
            </a:r>
            <a:r>
              <a:rPr lang="zh-CN" altLang="en-US" sz="2000" dirty="0" smtClean="0">
                <a:latin typeface="黑体" pitchFamily="49" charset="-122"/>
                <a:ea typeface="黑体" pitchFamily="49" charset="-122"/>
              </a:rPr>
              <a:t>测试</a:t>
            </a:r>
            <a:endParaRPr lang="en-US" altLang="zh-CN" sz="2000" dirty="0" smtClean="0">
              <a:latin typeface="黑体" pitchFamily="49" charset="-122"/>
              <a:ea typeface="黑体" pitchFamily="49" charset="-122"/>
            </a:endParaRPr>
          </a:p>
        </p:txBody>
      </p:sp>
      <p:sp>
        <p:nvSpPr>
          <p:cNvPr id="19" name="矩形 18"/>
          <p:cNvSpPr/>
          <p:nvPr/>
        </p:nvSpPr>
        <p:spPr>
          <a:xfrm>
            <a:off x="1318227" y="1761898"/>
            <a:ext cx="3449274"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p:cNvSpPr/>
          <p:nvPr/>
        </p:nvSpPr>
        <p:spPr>
          <a:xfrm>
            <a:off x="2003425" y="3629755"/>
            <a:ext cx="3206431" cy="1153532"/>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5" name="矩形 24"/>
          <p:cNvSpPr/>
          <p:nvPr/>
        </p:nvSpPr>
        <p:spPr>
          <a:xfrm>
            <a:off x="1411288" y="4830700"/>
            <a:ext cx="3356213" cy="660400"/>
          </a:xfrm>
          <a:prstGeom prst="rect">
            <a:avLst/>
          </a:prstGeom>
          <a:solidFill>
            <a:schemeClr val="bg1">
              <a:alpha val="81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931117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924005400"/>
              </p:ext>
            </p:extLst>
          </p:nvPr>
        </p:nvGraphicFramePr>
        <p:xfrm>
          <a:off x="36346" y="1328695"/>
          <a:ext cx="6954837" cy="4793573"/>
        </p:xfrm>
        <a:graphic>
          <a:graphicData uri="http://schemas.openxmlformats.org/presentationml/2006/ole">
            <mc:AlternateContent xmlns:mc="http://schemas.openxmlformats.org/markup-compatibility/2006">
              <mc:Choice xmlns:v="urn:schemas-microsoft-com:vml" Requires="v">
                <p:oleObj spid="_x0000_s25746" name="Visio" r:id="rId4" imgW="10096572" imgH="6962839" progId="Visio.Drawing.15">
                  <p:embed/>
                </p:oleObj>
              </mc:Choice>
              <mc:Fallback>
                <p:oleObj name="Visio" r:id="rId4" imgW="10096572" imgH="6962839" progId="Visio.Drawing.15">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6" y="1328695"/>
                        <a:ext cx="6954837" cy="4793573"/>
                      </a:xfrm>
                      <a:prstGeom prst="rect">
                        <a:avLst/>
                      </a:prstGeom>
                      <a:noFill/>
                    </p:spPr>
                  </p:pic>
                </p:oleObj>
              </mc:Fallback>
            </mc:AlternateContent>
          </a:graphicData>
        </a:graphic>
      </p:graphicFrame>
      <p:sp>
        <p:nvSpPr>
          <p:cNvPr id="2" name="文本框 1"/>
          <p:cNvSpPr txBox="1"/>
          <p:nvPr/>
        </p:nvSpPr>
        <p:spPr>
          <a:xfrm>
            <a:off x="6991183" y="2078643"/>
            <a:ext cx="2152819" cy="3785652"/>
          </a:xfrm>
          <a:prstGeom prst="rect">
            <a:avLst/>
          </a:prstGeom>
          <a:noFill/>
        </p:spPr>
        <p:txBody>
          <a:bodyPr wrap="square" rtlCol="0">
            <a:spAutoFit/>
          </a:bodyPr>
          <a:lstStyle/>
          <a:p>
            <a:pPr marL="342900" indent="-342900" algn="just">
              <a:lnSpc>
                <a:spcPct val="250000"/>
              </a:lnSpc>
              <a:buAutoNum type="arabicParenBoth"/>
            </a:pPr>
            <a:r>
              <a:rPr lang="zh-CN" altLang="en-US" sz="1600" dirty="0">
                <a:latin typeface="微软雅黑" panose="020B0503020204020204" pitchFamily="34" charset="-122"/>
                <a:ea typeface="微软雅黑" panose="020B0503020204020204" pitchFamily="34" charset="-122"/>
              </a:rPr>
              <a:t>二自由度旋转云台</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250000"/>
              </a:lnSpc>
              <a:buAutoNum type="arabicParenBoth"/>
            </a:pPr>
            <a:r>
              <a:rPr lang="zh-CN" altLang="en-US" sz="1600" dirty="0">
                <a:latin typeface="微软雅黑" panose="020B0503020204020204" pitchFamily="34" charset="-122"/>
                <a:ea typeface="微软雅黑" panose="020B0503020204020204" pitchFamily="34" charset="-122"/>
              </a:rPr>
              <a:t>控制模块</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250000"/>
              </a:lnSpc>
              <a:buAutoNum type="arabicParenBoth"/>
            </a:pPr>
            <a:r>
              <a:rPr lang="zh-CN" altLang="en-US" sz="1600" dirty="0">
                <a:latin typeface="微软雅黑" panose="020B0503020204020204" pitchFamily="34" charset="-122"/>
                <a:ea typeface="微软雅黑" panose="020B0503020204020204" pitchFamily="34" charset="-122"/>
              </a:rPr>
              <a:t>稳定控制模块</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250000"/>
              </a:lnSpc>
              <a:buAutoNum type="arabicParenBoth"/>
            </a:pPr>
            <a:r>
              <a:rPr lang="zh-CN" altLang="en-US" sz="1600" dirty="0">
                <a:latin typeface="微软雅黑" panose="020B0503020204020204" pitchFamily="34" charset="-122"/>
                <a:ea typeface="微软雅黑" panose="020B0503020204020204" pitchFamily="34" charset="-122"/>
              </a:rPr>
              <a:t>目标检测模块</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250000"/>
              </a:lnSpc>
              <a:buAutoNum type="arabicParenBoth"/>
            </a:pPr>
            <a:r>
              <a:rPr lang="zh-CN" altLang="en-US" sz="1600" dirty="0">
                <a:latin typeface="微软雅黑" panose="020B0503020204020204" pitchFamily="34" charset="-122"/>
                <a:ea typeface="微软雅黑" panose="020B0503020204020204" pitchFamily="34" charset="-122"/>
              </a:rPr>
              <a:t>目标跟踪模块</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250000"/>
              </a:lnSpc>
              <a:buAutoNum type="arabicParenBoth"/>
            </a:pPr>
            <a:r>
              <a:rPr lang="zh-CN" altLang="en-US" sz="1600" dirty="0">
                <a:latin typeface="微软雅黑" panose="020B0503020204020204" pitchFamily="34" charset="-122"/>
                <a:ea typeface="微软雅黑" panose="020B0503020204020204" pitchFamily="34" charset="-122"/>
              </a:rPr>
              <a:t>控制算法处理模块</a:t>
            </a:r>
          </a:p>
        </p:txBody>
      </p:sp>
      <p:sp>
        <p:nvSpPr>
          <p:cNvPr id="4" name="文本框 3"/>
          <p:cNvSpPr txBox="1"/>
          <p:nvPr/>
        </p:nvSpPr>
        <p:spPr>
          <a:xfrm>
            <a:off x="2676296" y="4741975"/>
            <a:ext cx="457199" cy="369332"/>
          </a:xfrm>
          <a:prstGeom prst="rect">
            <a:avLst/>
          </a:prstGeom>
          <a:noFill/>
        </p:spPr>
        <p:txBody>
          <a:bodyPr wrap="square" rtlCol="0">
            <a:spAutoFit/>
          </a:bodyPr>
          <a:lstStyle/>
          <a:p>
            <a:r>
              <a:rPr lang="en-US" altLang="zh-CN" dirty="0" smtClean="0">
                <a:solidFill>
                  <a:srgbClr val="FF0000"/>
                </a:solidFill>
              </a:rPr>
              <a:t>(1)</a:t>
            </a:r>
          </a:p>
        </p:txBody>
      </p:sp>
      <p:sp>
        <p:nvSpPr>
          <p:cNvPr id="13" name="文本框 12"/>
          <p:cNvSpPr txBox="1"/>
          <p:nvPr/>
        </p:nvSpPr>
        <p:spPr>
          <a:xfrm>
            <a:off x="4605140" y="3199390"/>
            <a:ext cx="457199" cy="369332"/>
          </a:xfrm>
          <a:prstGeom prst="rect">
            <a:avLst/>
          </a:prstGeom>
          <a:noFill/>
        </p:spPr>
        <p:txBody>
          <a:bodyPr wrap="square" rtlCol="0">
            <a:spAutoFit/>
          </a:bodyPr>
          <a:lstStyle/>
          <a:p>
            <a:r>
              <a:rPr lang="en-US" altLang="zh-CN" dirty="0" smtClean="0">
                <a:solidFill>
                  <a:srgbClr val="FF0000"/>
                </a:solidFill>
              </a:rPr>
              <a:t>(2)</a:t>
            </a:r>
          </a:p>
        </p:txBody>
      </p:sp>
      <p:sp>
        <p:nvSpPr>
          <p:cNvPr id="15" name="文本框 14"/>
          <p:cNvSpPr txBox="1"/>
          <p:nvPr/>
        </p:nvSpPr>
        <p:spPr>
          <a:xfrm>
            <a:off x="3402317" y="2433651"/>
            <a:ext cx="457199" cy="369332"/>
          </a:xfrm>
          <a:prstGeom prst="rect">
            <a:avLst/>
          </a:prstGeom>
          <a:noFill/>
        </p:spPr>
        <p:txBody>
          <a:bodyPr wrap="square" rtlCol="0">
            <a:spAutoFit/>
          </a:bodyPr>
          <a:lstStyle/>
          <a:p>
            <a:r>
              <a:rPr lang="en-US" altLang="zh-CN" dirty="0" smtClean="0">
                <a:solidFill>
                  <a:srgbClr val="FF0000"/>
                </a:solidFill>
              </a:rPr>
              <a:t>(3)</a:t>
            </a:r>
          </a:p>
        </p:txBody>
      </p:sp>
      <p:sp>
        <p:nvSpPr>
          <p:cNvPr id="16" name="文本框 15"/>
          <p:cNvSpPr txBox="1"/>
          <p:nvPr/>
        </p:nvSpPr>
        <p:spPr>
          <a:xfrm>
            <a:off x="6328079" y="5574600"/>
            <a:ext cx="457199" cy="369332"/>
          </a:xfrm>
          <a:prstGeom prst="rect">
            <a:avLst/>
          </a:prstGeom>
          <a:noFill/>
        </p:spPr>
        <p:txBody>
          <a:bodyPr wrap="square" rtlCol="0">
            <a:spAutoFit/>
          </a:bodyPr>
          <a:lstStyle/>
          <a:p>
            <a:r>
              <a:rPr lang="en-US" altLang="zh-CN" dirty="0" smtClean="0">
                <a:solidFill>
                  <a:srgbClr val="FF0000"/>
                </a:solidFill>
              </a:rPr>
              <a:t>(4)</a:t>
            </a:r>
          </a:p>
        </p:txBody>
      </p:sp>
      <p:sp>
        <p:nvSpPr>
          <p:cNvPr id="17" name="文本框 16"/>
          <p:cNvSpPr txBox="1"/>
          <p:nvPr/>
        </p:nvSpPr>
        <p:spPr>
          <a:xfrm>
            <a:off x="6328078" y="4762084"/>
            <a:ext cx="457199" cy="369332"/>
          </a:xfrm>
          <a:prstGeom prst="rect">
            <a:avLst/>
          </a:prstGeom>
          <a:noFill/>
        </p:spPr>
        <p:txBody>
          <a:bodyPr wrap="square" rtlCol="0">
            <a:spAutoFit/>
          </a:bodyPr>
          <a:lstStyle/>
          <a:p>
            <a:r>
              <a:rPr lang="en-US" altLang="zh-CN" dirty="0" smtClean="0">
                <a:solidFill>
                  <a:srgbClr val="FF0000"/>
                </a:solidFill>
              </a:rPr>
              <a:t>(5)</a:t>
            </a:r>
          </a:p>
        </p:txBody>
      </p:sp>
      <p:sp>
        <p:nvSpPr>
          <p:cNvPr id="18" name="文本框 17"/>
          <p:cNvSpPr txBox="1"/>
          <p:nvPr/>
        </p:nvSpPr>
        <p:spPr>
          <a:xfrm>
            <a:off x="6322503" y="3384056"/>
            <a:ext cx="457199" cy="369332"/>
          </a:xfrm>
          <a:prstGeom prst="rect">
            <a:avLst/>
          </a:prstGeom>
          <a:noFill/>
        </p:spPr>
        <p:txBody>
          <a:bodyPr wrap="square" rtlCol="0">
            <a:spAutoFit/>
          </a:bodyPr>
          <a:lstStyle/>
          <a:p>
            <a:r>
              <a:rPr lang="en-US" altLang="zh-CN" dirty="0" smtClean="0">
                <a:solidFill>
                  <a:srgbClr val="FF0000"/>
                </a:solidFill>
              </a:rPr>
              <a:t>(6)</a:t>
            </a:r>
          </a:p>
        </p:txBody>
      </p:sp>
      <p:sp>
        <p:nvSpPr>
          <p:cNvPr id="24" name="圆角矩形 23"/>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25" name="文本框 24"/>
          <p:cNvSpPr txBox="1"/>
          <p:nvPr/>
        </p:nvSpPr>
        <p:spPr>
          <a:xfrm>
            <a:off x="8711294" y="6494237"/>
            <a:ext cx="278944" cy="300038"/>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7</a:t>
            </a:r>
            <a:endParaRPr lang="zh-CN" altLang="en-US" sz="1350" dirty="0">
              <a:latin typeface="+mn-lt"/>
              <a:ea typeface="+mn-ea"/>
              <a:cs typeface="+mn-cs"/>
            </a:endParaRPr>
          </a:p>
        </p:txBody>
      </p:sp>
      <p:sp>
        <p:nvSpPr>
          <p:cNvPr id="26" name="矩形 25"/>
          <p:cNvSpPr/>
          <p:nvPr/>
        </p:nvSpPr>
        <p:spPr>
          <a:xfrm>
            <a:off x="2224922" y="6166083"/>
            <a:ext cx="2811988"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2.1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水</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下激光</a:t>
            </a:r>
            <a:r>
              <a:rPr lang="en-US" altLang="zh-CN" sz="1400" kern="0" dirty="0">
                <a:latin typeface="Times New Roman" panose="02020603050405020304" pitchFamily="18" charset="0"/>
                <a:ea typeface="华文仿宋" panose="02010600040101010101" pitchFamily="2" charset="-122"/>
                <a:cs typeface="Times New Roman" panose="02020603050405020304" pitchFamily="18" charset="0"/>
              </a:rPr>
              <a:t>APT</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系统结构框图</a:t>
            </a:r>
          </a:p>
        </p:txBody>
      </p:sp>
      <p:sp>
        <p:nvSpPr>
          <p:cNvPr id="27" name="文本框 26"/>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a:latin typeface="Microsoft YaHei" pitchFamily="34" charset="-122"/>
                <a:ea typeface="Microsoft YaHei" pitchFamily="34" charset="-122"/>
              </a:rPr>
              <a:t>2</a:t>
            </a:r>
            <a:r>
              <a:rPr kumimoji="1" lang="en-US" altLang="zh-CN" sz="2800" b="1" dirty="0" smtClean="0">
                <a:latin typeface="Microsoft YaHei" pitchFamily="34" charset="-122"/>
                <a:ea typeface="Microsoft YaHei" pitchFamily="34" charset="-122"/>
              </a:rPr>
              <a:t>.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28" name="组 2"/>
          <p:cNvGrpSpPr>
            <a:grpSpLocks/>
          </p:cNvGrpSpPr>
          <p:nvPr/>
        </p:nvGrpSpPr>
        <p:grpSpPr bwMode="auto">
          <a:xfrm rot="5400000">
            <a:off x="1094581" y="-255781"/>
            <a:ext cx="46038" cy="1778000"/>
            <a:chOff x="1" y="2266931"/>
            <a:chExt cx="12192115" cy="1446550"/>
          </a:xfrm>
        </p:grpSpPr>
        <p:sp>
          <p:nvSpPr>
            <p:cNvPr id="29" name="矩形 28"/>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0" name="矩形 29"/>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1" name="矩形 30"/>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32" name="矩形 31"/>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33" name="图片 1" descr="校徽1"/>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矩形 33"/>
          <p:cNvSpPr/>
          <p:nvPr/>
        </p:nvSpPr>
        <p:spPr>
          <a:xfrm>
            <a:off x="3410027" y="800893"/>
            <a:ext cx="2039341" cy="369332"/>
          </a:xfrm>
          <a:prstGeom prst="rect">
            <a:avLst/>
          </a:prstGeom>
        </p:spPr>
        <p:txBody>
          <a:bodyPr wrap="none">
            <a:spAutoFit/>
          </a:bodyPr>
          <a:lstStyle/>
          <a:p>
            <a:r>
              <a:rPr lang="en-US" altLang="zh-CN" b="1" kern="1600" dirty="0">
                <a:latin typeface="微软雅黑" panose="020B0503020204020204" pitchFamily="34" charset="-122"/>
                <a:ea typeface="微软雅黑" panose="020B0503020204020204" pitchFamily="34" charset="-122"/>
                <a:cs typeface="宋体" panose="02010600030101010101" pitchFamily="2" charset="-122"/>
              </a:rPr>
              <a:t>APT</a:t>
            </a:r>
            <a:r>
              <a:rPr lang="zh-CN" altLang="en-US" b="1" kern="1600" dirty="0">
                <a:latin typeface="微软雅黑" panose="020B0503020204020204" pitchFamily="34" charset="-122"/>
                <a:ea typeface="微软雅黑" panose="020B0503020204020204" pitchFamily="34" charset="-122"/>
                <a:cs typeface="宋体" panose="02010600030101010101" pitchFamily="2" charset="-122"/>
              </a:rPr>
              <a:t>系统总体结构</a:t>
            </a:r>
          </a:p>
        </p:txBody>
      </p:sp>
    </p:spTree>
    <p:extLst>
      <p:ext uri="{BB962C8B-B14F-4D97-AF65-F5344CB8AC3E}">
        <p14:creationId xmlns:p14="http://schemas.microsoft.com/office/powerpoint/2010/main" val="10372568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9929" y="76658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2.1  </a:t>
            </a:r>
            <a:r>
              <a:rPr lang="zh-CN" altLang="en-US" sz="2000" b="1" dirty="0">
                <a:latin typeface="微软雅黑" panose="020B0503020204020204" pitchFamily="34" charset="-122"/>
                <a:ea typeface="微软雅黑" panose="020B0503020204020204" pitchFamily="34" charset="-122"/>
              </a:rPr>
              <a:t>光斑目标检测算法研究</a:t>
            </a:r>
          </a:p>
        </p:txBody>
      </p:sp>
      <p:pic>
        <p:nvPicPr>
          <p:cNvPr id="20" name="图片 19" descr="高斯光斑模型"/>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3763" y="3390479"/>
            <a:ext cx="2586335" cy="2340261"/>
          </a:xfrm>
          <a:prstGeom prst="rect">
            <a:avLst/>
          </a:prstGeom>
          <a:noFill/>
          <a:ln>
            <a:noFill/>
          </a:ln>
        </p:spPr>
      </p:pic>
      <p:graphicFrame>
        <p:nvGraphicFramePr>
          <p:cNvPr id="8" name="对象 7"/>
          <p:cNvGraphicFramePr>
            <a:graphicFrameLocks noChangeAspect="1"/>
          </p:cNvGraphicFramePr>
          <p:nvPr>
            <p:extLst>
              <p:ext uri="{D42A27DB-BD31-4B8C-83A1-F6EECF244321}">
                <p14:modId xmlns:p14="http://schemas.microsoft.com/office/powerpoint/2010/main" val="2263077885"/>
              </p:ext>
            </p:extLst>
          </p:nvPr>
        </p:nvGraphicFramePr>
        <p:xfrm>
          <a:off x="1584325" y="2451100"/>
          <a:ext cx="2459038" cy="642938"/>
        </p:xfrm>
        <a:graphic>
          <a:graphicData uri="http://schemas.openxmlformats.org/presentationml/2006/ole">
            <mc:AlternateContent xmlns:mc="http://schemas.openxmlformats.org/markup-compatibility/2006">
              <mc:Choice xmlns:v="urn:schemas-microsoft-com:vml" Requires="v">
                <p:oleObj spid="_x0000_s22849" name="Equation" r:id="rId5" imgW="1815840" imgH="495000" progId="Equation.DSMT4">
                  <p:embed/>
                </p:oleObj>
              </mc:Choice>
              <mc:Fallback>
                <p:oleObj name="Equation" r:id="rId5" imgW="1815840" imgH="495000" progId="Equation.DSMT4">
                  <p:embed/>
                  <p:pic>
                    <p:nvPicPr>
                      <p:cNvPr id="0" name="Object 13"/>
                      <p:cNvPicPr>
                        <a:picLocks noChangeAspect="1" noChangeArrowheads="1"/>
                      </p:cNvPicPr>
                      <p:nvPr/>
                    </p:nvPicPr>
                    <p:blipFill>
                      <a:blip r:embed="rId6"/>
                      <a:srcRect/>
                      <a:stretch>
                        <a:fillRect/>
                      </a:stretch>
                    </p:blipFill>
                    <p:spPr bwMode="auto">
                      <a:xfrm>
                        <a:off x="1584325" y="2451100"/>
                        <a:ext cx="2459038" cy="642938"/>
                      </a:xfrm>
                      <a:prstGeom prst="rect">
                        <a:avLst/>
                      </a:prstGeom>
                      <a:noFill/>
                    </p:spPr>
                  </p:pic>
                </p:oleObj>
              </mc:Fallback>
            </mc:AlternateContent>
          </a:graphicData>
        </a:graphic>
      </p:graphicFrame>
      <p:sp>
        <p:nvSpPr>
          <p:cNvPr id="9" name="矩形 8"/>
          <p:cNvSpPr/>
          <p:nvPr/>
        </p:nvSpPr>
        <p:spPr>
          <a:xfrm>
            <a:off x="117231" y="2439378"/>
            <a:ext cx="1294057" cy="679801"/>
          </a:xfrm>
          <a:prstGeom prst="rect">
            <a:avLst/>
          </a:prstGeom>
        </p:spPr>
        <p:txBody>
          <a:bodyPr wrap="square">
            <a:spAutoFit/>
          </a:bodyPr>
          <a:lstStyle/>
          <a:p>
            <a:pPr algn="just">
              <a:lnSpc>
                <a:spcPct val="125000"/>
              </a:lnSpc>
              <a:spcAft>
                <a:spcPts val="0"/>
              </a:spcAft>
              <a:tabLst>
                <a:tab pos="239395" algn="l"/>
              </a:tabLst>
            </a:pPr>
            <a:r>
              <a:rPr lang="zh-CN" altLang="en-US" sz="1600" dirty="0" smtClean="0">
                <a:latin typeface="Microsoft YaHei" pitchFamily="34" charset="-122"/>
                <a:ea typeface="Microsoft YaHei" pitchFamily="34" charset="-122"/>
              </a:rPr>
              <a:t>激光</a:t>
            </a:r>
            <a:r>
              <a:rPr lang="zh-CN" altLang="zh-CN" sz="1600" dirty="0" smtClean="0">
                <a:latin typeface="Microsoft YaHei" pitchFamily="34" charset="-122"/>
                <a:ea typeface="Microsoft YaHei" pitchFamily="34" charset="-122"/>
              </a:rPr>
              <a:t>光斑</a:t>
            </a:r>
            <a:r>
              <a:rPr lang="zh-CN" altLang="zh-CN" sz="1600" dirty="0">
                <a:latin typeface="Microsoft YaHei" pitchFamily="34" charset="-122"/>
                <a:ea typeface="Microsoft YaHei" pitchFamily="34" charset="-122"/>
              </a:rPr>
              <a:t>分布函数为</a:t>
            </a:r>
            <a:r>
              <a:rPr lang="zh-CN" altLang="en-US" sz="1600" dirty="0">
                <a:latin typeface="Microsoft YaHei" pitchFamily="34" charset="-122"/>
                <a:ea typeface="Microsoft YaHei" pitchFamily="34" charset="-122"/>
              </a:rPr>
              <a:t>：</a:t>
            </a:r>
            <a:endParaRPr lang="zh-CN" altLang="zh-CN" sz="1600" dirty="0">
              <a:latin typeface="Microsoft YaHei" pitchFamily="34" charset="-122"/>
              <a:ea typeface="Microsoft YaHei" pitchFamily="34" charset="-122"/>
            </a:endParaRPr>
          </a:p>
        </p:txBody>
      </p:sp>
      <p:pic>
        <p:nvPicPr>
          <p:cNvPr id="22543" name="Picture 15" descr="光斑灰度图"/>
          <p:cNvPicPr>
            <a:picLocks noChangeAspect="1" noChangeArrowheads="1"/>
          </p:cNvPicPr>
          <p:nvPr/>
        </p:nvPicPr>
        <p:blipFill>
          <a:blip r:embed="rId7">
            <a:extLst>
              <a:ext uri="{28A0092B-C50C-407E-A947-70E740481C1C}">
                <a14:useLocalDpi xmlns:a14="http://schemas.microsoft.com/office/drawing/2010/main" val="0"/>
              </a:ext>
            </a:extLst>
          </a:blip>
          <a:srcRect t="9264" r="51927" b="49490"/>
          <a:stretch>
            <a:fillRect/>
          </a:stretch>
        </p:blipFill>
        <p:spPr bwMode="auto">
          <a:xfrm>
            <a:off x="6374489" y="3546130"/>
            <a:ext cx="2330715" cy="2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nvSpPr>
        <p:spPr>
          <a:xfrm>
            <a:off x="3582443" y="1045212"/>
            <a:ext cx="1579278" cy="369332"/>
          </a:xfrm>
          <a:prstGeom prst="rect">
            <a:avLst/>
          </a:prstGeom>
        </p:spPr>
        <p:txBody>
          <a:bodyPr wrap="none">
            <a:spAutoFit/>
          </a:bodyPr>
          <a:lstStyle/>
          <a:p>
            <a:r>
              <a:rPr lang="zh-CN" altLang="en-US" b="1" kern="1600" dirty="0" smtClean="0">
                <a:latin typeface="微软雅黑" panose="020B0503020204020204" pitchFamily="34" charset="-122"/>
                <a:ea typeface="微软雅黑" panose="020B0503020204020204" pitchFamily="34" charset="-122"/>
                <a:cs typeface="宋体" panose="02010600030101010101" pitchFamily="2" charset="-122"/>
              </a:rPr>
              <a:t>水下光斑模型</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3894267" y="1488040"/>
            <a:ext cx="4978271" cy="707886"/>
          </a:xfrm>
          <a:prstGeom prst="rect">
            <a:avLst/>
          </a:prstGeom>
        </p:spPr>
        <p:txBody>
          <a:bodyPr wrap="square">
            <a:spAutoFit/>
          </a:bodyPr>
          <a:lstStyle/>
          <a:p>
            <a:pPr algn="just">
              <a:lnSpc>
                <a:spcPct val="125000"/>
              </a:lnSpc>
            </a:pPr>
            <a:r>
              <a:rPr lang="zh-CN" altLang="en-US" sz="1600" dirty="0" smtClean="0">
                <a:latin typeface="Microsoft YaHei" pitchFamily="34" charset="-122"/>
                <a:ea typeface="Microsoft YaHei" pitchFamily="34" charset="-122"/>
              </a:rPr>
              <a:t>与真空相比，激</a:t>
            </a:r>
            <a:r>
              <a:rPr lang="zh-CN" altLang="zh-CN" sz="1600" dirty="0" smtClean="0">
                <a:latin typeface="Microsoft YaHei" pitchFamily="34" charset="-122"/>
                <a:ea typeface="Microsoft YaHei" pitchFamily="34" charset="-122"/>
              </a:rPr>
              <a:t>光</a:t>
            </a:r>
            <a:r>
              <a:rPr lang="zh-CN" altLang="zh-CN" sz="1600" dirty="0">
                <a:latin typeface="Microsoft YaHei" pitchFamily="34" charset="-122"/>
                <a:ea typeface="Microsoft YaHei" pitchFamily="34" charset="-122"/>
              </a:rPr>
              <a:t>在水</a:t>
            </a:r>
            <a:r>
              <a:rPr lang="zh-CN" altLang="zh-CN" sz="1600" dirty="0" smtClean="0">
                <a:latin typeface="Microsoft YaHei" pitchFamily="34" charset="-122"/>
                <a:ea typeface="Microsoft YaHei" pitchFamily="34" charset="-122"/>
              </a:rPr>
              <a:t>中传输</a:t>
            </a:r>
            <a:r>
              <a:rPr lang="zh-CN" altLang="zh-CN" sz="1600" dirty="0">
                <a:latin typeface="Microsoft YaHei" pitchFamily="34" charset="-122"/>
                <a:ea typeface="Microsoft YaHei" pitchFamily="34" charset="-122"/>
              </a:rPr>
              <a:t>会出现损耗，在浑浊的</a:t>
            </a:r>
            <a:r>
              <a:rPr lang="zh-CN" altLang="zh-CN" sz="1600" dirty="0" smtClean="0">
                <a:latin typeface="Microsoft YaHei" pitchFamily="34" charset="-122"/>
                <a:ea typeface="Microsoft YaHei" pitchFamily="34" charset="-122"/>
              </a:rPr>
              <a:t>水中</a:t>
            </a:r>
            <a:r>
              <a:rPr lang="zh-CN" altLang="en-US" sz="1600" dirty="0" smtClean="0">
                <a:latin typeface="Microsoft YaHei" pitchFamily="34" charset="-122"/>
                <a:ea typeface="Microsoft YaHei" pitchFamily="34" charset="-122"/>
              </a:rPr>
              <a:t>存在</a:t>
            </a:r>
            <a:r>
              <a:rPr lang="zh-CN" altLang="zh-CN" sz="1600" dirty="0" smtClean="0">
                <a:latin typeface="Microsoft YaHei" pitchFamily="34" charset="-122"/>
                <a:ea typeface="Microsoft YaHei" pitchFamily="34" charset="-122"/>
              </a:rPr>
              <a:t>更</a:t>
            </a:r>
            <a:r>
              <a:rPr lang="zh-CN" altLang="zh-CN" sz="1600" dirty="0">
                <a:latin typeface="Microsoft YaHei" pitchFamily="34" charset="-122"/>
                <a:ea typeface="Microsoft YaHei" pitchFamily="34" charset="-122"/>
              </a:rPr>
              <a:t>严重的吸收和散射</a:t>
            </a:r>
            <a:r>
              <a:rPr lang="zh-CN" altLang="zh-CN" sz="1600" dirty="0" smtClean="0">
                <a:latin typeface="Microsoft YaHei" pitchFamily="34" charset="-122"/>
                <a:ea typeface="Microsoft YaHei" pitchFamily="34" charset="-122"/>
              </a:rPr>
              <a:t>，</a:t>
            </a:r>
            <a:r>
              <a:rPr lang="zh-CN" altLang="en-US" sz="1600" dirty="0" smtClean="0">
                <a:latin typeface="Microsoft YaHei" pitchFamily="34" charset="-122"/>
                <a:ea typeface="Microsoft YaHei" pitchFamily="34" charset="-122"/>
              </a:rPr>
              <a:t>导致</a:t>
            </a:r>
            <a:r>
              <a:rPr lang="zh-CN" altLang="zh-CN" sz="1600" dirty="0" smtClean="0">
                <a:latin typeface="Microsoft YaHei" pitchFamily="34" charset="-122"/>
                <a:ea typeface="Microsoft YaHei" pitchFamily="34" charset="-122"/>
              </a:rPr>
              <a:t>通信距离变</a:t>
            </a:r>
            <a:r>
              <a:rPr lang="zh-CN" altLang="zh-CN" sz="1600" dirty="0">
                <a:latin typeface="Microsoft YaHei" pitchFamily="34" charset="-122"/>
                <a:ea typeface="Microsoft YaHei" pitchFamily="34" charset="-122"/>
              </a:rPr>
              <a:t>短</a:t>
            </a:r>
            <a:r>
              <a:rPr lang="zh-CN" altLang="en-US" sz="1600" dirty="0">
                <a:latin typeface="Microsoft YaHei" pitchFamily="34" charset="-122"/>
                <a:ea typeface="Microsoft YaHei" pitchFamily="34" charset="-122"/>
              </a:rPr>
              <a:t>。</a:t>
            </a:r>
          </a:p>
        </p:txBody>
      </p:sp>
      <p:graphicFrame>
        <p:nvGraphicFramePr>
          <p:cNvPr id="7" name="对象 6"/>
          <p:cNvGraphicFramePr>
            <a:graphicFrameLocks noChangeAspect="1"/>
          </p:cNvGraphicFramePr>
          <p:nvPr>
            <p:extLst>
              <p:ext uri="{D42A27DB-BD31-4B8C-83A1-F6EECF244321}">
                <p14:modId xmlns:p14="http://schemas.microsoft.com/office/powerpoint/2010/main" val="46252785"/>
              </p:ext>
            </p:extLst>
          </p:nvPr>
        </p:nvGraphicFramePr>
        <p:xfrm>
          <a:off x="2173950" y="1629564"/>
          <a:ext cx="966569" cy="525050"/>
        </p:xfrm>
        <a:graphic>
          <a:graphicData uri="http://schemas.openxmlformats.org/presentationml/2006/ole">
            <mc:AlternateContent xmlns:mc="http://schemas.openxmlformats.org/markup-compatibility/2006">
              <mc:Choice xmlns:v="urn:schemas-microsoft-com:vml" Requires="v">
                <p:oleObj spid="_x0000_s22850" name="Equation" r:id="rId8" imgW="812447" imgH="431613" progId="Equation.DSMT4">
                  <p:embed/>
                </p:oleObj>
              </mc:Choice>
              <mc:Fallback>
                <p:oleObj name="Equation" r:id="rId8" imgW="812447" imgH="431613" progId="Equation.DSMT4">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3950" y="1629564"/>
                        <a:ext cx="966569" cy="525050"/>
                      </a:xfrm>
                      <a:prstGeom prst="rect">
                        <a:avLst/>
                      </a:prstGeom>
                      <a:noFill/>
                    </p:spPr>
                  </p:pic>
                </p:oleObj>
              </mc:Fallback>
            </mc:AlternateContent>
          </a:graphicData>
        </a:graphic>
      </p:graphicFrame>
      <p:sp>
        <p:nvSpPr>
          <p:cNvPr id="27" name="矩形 26"/>
          <p:cNvSpPr/>
          <p:nvPr/>
        </p:nvSpPr>
        <p:spPr>
          <a:xfrm>
            <a:off x="160868" y="1640752"/>
            <a:ext cx="1415772" cy="400110"/>
          </a:xfrm>
          <a:prstGeom prst="rect">
            <a:avLst/>
          </a:prstGeom>
        </p:spPr>
        <p:txBody>
          <a:bodyPr wrap="none">
            <a:spAutoFit/>
          </a:bodyPr>
          <a:lstStyle/>
          <a:p>
            <a:pPr algn="just">
              <a:lnSpc>
                <a:spcPct val="125000"/>
              </a:lnSpc>
              <a:spcAft>
                <a:spcPts val="0"/>
              </a:spcAft>
              <a:tabLst>
                <a:tab pos="239395" algn="l"/>
              </a:tabLst>
            </a:pPr>
            <a:r>
              <a:rPr lang="zh-CN" altLang="en-US" sz="1600" dirty="0" smtClean="0">
                <a:latin typeface="Microsoft YaHei" pitchFamily="34" charset="-122"/>
                <a:ea typeface="Microsoft YaHei" pitchFamily="34" charset="-122"/>
              </a:rPr>
              <a:t>激光光强</a:t>
            </a:r>
            <a:r>
              <a:rPr lang="zh-CN" altLang="en-US" sz="1600" dirty="0">
                <a:latin typeface="Microsoft YaHei" pitchFamily="34" charset="-122"/>
                <a:ea typeface="Microsoft YaHei" pitchFamily="34" charset="-122"/>
              </a:rPr>
              <a:t>为：</a:t>
            </a:r>
            <a:endParaRPr lang="zh-CN" altLang="zh-CN" sz="1600" dirty="0">
              <a:latin typeface="Microsoft YaHei" pitchFamily="34" charset="-122"/>
              <a:ea typeface="Microsoft YaHei" pitchFamily="34" charset="-122"/>
            </a:endParaRPr>
          </a:p>
        </p:txBody>
      </p:sp>
      <p:pic>
        <p:nvPicPr>
          <p:cNvPr id="22558" name="Picture 30" descr="高斯光斑远场分布"/>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428" y="3564769"/>
            <a:ext cx="3082517" cy="216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p:cNvSpPr/>
          <p:nvPr/>
        </p:nvSpPr>
        <p:spPr>
          <a:xfrm>
            <a:off x="4218838" y="2267874"/>
            <a:ext cx="4653699" cy="1015663"/>
          </a:xfrm>
          <a:prstGeom prst="rect">
            <a:avLst/>
          </a:prstGeom>
        </p:spPr>
        <p:txBody>
          <a:bodyPr wrap="square">
            <a:spAutoFit/>
          </a:bodyPr>
          <a:lstStyle/>
          <a:p>
            <a:pPr>
              <a:lnSpc>
                <a:spcPct val="125000"/>
              </a:lnSpc>
            </a:pPr>
            <a:r>
              <a:rPr lang="en-US" altLang="zh-CN" sz="1600" i="1" dirty="0" smtClean="0">
                <a:solidFill>
                  <a:schemeClr val="accent1"/>
                </a:solidFill>
                <a:latin typeface="Times New Roman" panose="02020603050405020304" pitchFamily="18" charset="0"/>
                <a:cs typeface="Times New Roman" panose="02020603050405020304" pitchFamily="18" charset="0"/>
              </a:rPr>
              <a:t>I</a:t>
            </a:r>
            <a:r>
              <a:rPr lang="en-US" altLang="zh-CN" sz="1600" baseline="-25000" dirty="0" smtClean="0">
                <a:solidFill>
                  <a:schemeClr val="accent1"/>
                </a:solidFill>
                <a:latin typeface="Times New Roman" panose="02020603050405020304" pitchFamily="18" charset="0"/>
                <a:cs typeface="Times New Roman" panose="02020603050405020304" pitchFamily="18" charset="0"/>
              </a:rPr>
              <a:t>0</a:t>
            </a:r>
            <a:r>
              <a:rPr lang="en-US" altLang="zh-CN" sz="1600" baseline="-25000" dirty="0" smtClean="0">
                <a:latin typeface="Times New Roman" panose="02020603050405020304" pitchFamily="18" charset="0"/>
                <a:cs typeface="Times New Roman" panose="02020603050405020304" pitchFamily="18" charset="0"/>
              </a:rPr>
              <a:t> </a:t>
            </a:r>
            <a:r>
              <a:rPr lang="zh-CN" altLang="en-US" sz="1600" dirty="0" smtClean="0">
                <a:latin typeface="微软雅黑" panose="020B0503020204020204" pitchFamily="34" charset="-122"/>
                <a:ea typeface="微软雅黑" panose="020B0503020204020204" pitchFamily="34" charset="-122"/>
              </a:rPr>
              <a:t>：</a:t>
            </a:r>
            <a:r>
              <a:rPr lang="zh-CN" altLang="zh-CN" sz="1600" dirty="0" smtClean="0">
                <a:latin typeface="微软雅黑" panose="020B0503020204020204" pitchFamily="34" charset="-122"/>
                <a:ea typeface="微软雅黑" panose="020B0503020204020204" pitchFamily="34" charset="-122"/>
              </a:rPr>
              <a:t>光束</a:t>
            </a:r>
            <a:r>
              <a:rPr lang="zh-CN" altLang="zh-CN" sz="1600" dirty="0">
                <a:latin typeface="微软雅黑" panose="020B0503020204020204" pitchFamily="34" charset="-122"/>
                <a:ea typeface="微软雅黑" panose="020B0503020204020204" pitchFamily="34" charset="-122"/>
              </a:rPr>
              <a:t>中心的峰值</a:t>
            </a:r>
            <a:r>
              <a:rPr lang="zh-CN" altLang="zh-CN" sz="1600" dirty="0" smtClean="0">
                <a:latin typeface="微软雅黑" panose="020B0503020204020204" pitchFamily="34" charset="-122"/>
                <a:ea typeface="微软雅黑" panose="020B0503020204020204" pitchFamily="34" charset="-122"/>
              </a:rPr>
              <a:t>辐照度</a:t>
            </a:r>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en-US" altLang="zh-CN" sz="1600" i="1" dirty="0" smtClean="0">
                <a:solidFill>
                  <a:schemeClr val="accent1"/>
                </a:solidFill>
                <a:latin typeface="Times New Roman" panose="02020603050405020304" pitchFamily="18" charset="0"/>
                <a:ea typeface="Microsoft YaHei" pitchFamily="34" charset="-122"/>
                <a:cs typeface="Times New Roman" panose="02020603050405020304" pitchFamily="18" charset="0"/>
              </a:rPr>
              <a:t>r </a:t>
            </a:r>
            <a:r>
              <a:rPr lang="en-US" altLang="zh-CN" sz="1600" i="1" dirty="0" smtClean="0">
                <a:latin typeface="Times New Roman" panose="02020603050405020304" pitchFamily="18" charset="0"/>
                <a:ea typeface="Microsoft YaHei" pitchFamily="34" charset="-122"/>
                <a:cs typeface="Times New Roman" panose="02020603050405020304" pitchFamily="18" charset="0"/>
              </a:rPr>
              <a:t> </a:t>
            </a:r>
            <a:r>
              <a:rPr lang="en-US" altLang="zh-CN" sz="16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smtClean="0">
                <a:latin typeface="微软雅黑" panose="020B0503020204020204" pitchFamily="34" charset="-122"/>
                <a:ea typeface="微软雅黑" panose="020B0503020204020204" pitchFamily="34" charset="-122"/>
              </a:rPr>
              <a:t>径向</a:t>
            </a:r>
            <a:r>
              <a:rPr lang="zh-CN" altLang="en-US" sz="1600" dirty="0">
                <a:latin typeface="微软雅黑" panose="020B0503020204020204" pitchFamily="34" charset="-122"/>
                <a:ea typeface="微软雅黑" panose="020B0503020204020204" pitchFamily="34" charset="-122"/>
              </a:rPr>
              <a:t>距离</a:t>
            </a:r>
            <a:endParaRPr lang="en-US" altLang="zh-CN" sz="1600" dirty="0">
              <a:latin typeface="微软雅黑" panose="020B0503020204020204" pitchFamily="34" charset="-122"/>
              <a:ea typeface="微软雅黑" panose="020B0503020204020204" pitchFamily="34" charset="-122"/>
            </a:endParaRPr>
          </a:p>
          <a:p>
            <a:pPr>
              <a:lnSpc>
                <a:spcPct val="125000"/>
              </a:lnSpc>
            </a:pPr>
            <a:r>
              <a:rPr lang="en-US" altLang="zh-CN" sz="1600" i="1" dirty="0">
                <a:solidFill>
                  <a:schemeClr val="accent1"/>
                </a:solidFill>
                <a:latin typeface="Times New Roman" panose="02020603050405020304" pitchFamily="18" charset="0"/>
                <a:ea typeface="宋体" panose="02010600030101010101" pitchFamily="2" charset="-122"/>
              </a:rPr>
              <a:t>w</a:t>
            </a:r>
            <a:r>
              <a:rPr lang="en-US" altLang="zh-CN" sz="1600" dirty="0">
                <a:solidFill>
                  <a:schemeClr val="accent1"/>
                </a:solidFill>
                <a:latin typeface="Times New Roman" panose="02020603050405020304" pitchFamily="18" charset="0"/>
                <a:ea typeface="宋体" panose="02010600030101010101" pitchFamily="2" charset="-122"/>
              </a:rPr>
              <a:t>(</a:t>
            </a:r>
            <a:r>
              <a:rPr lang="en-US" altLang="zh-CN" sz="1600" i="1" dirty="0">
                <a:solidFill>
                  <a:schemeClr val="accent1"/>
                </a:solidFill>
                <a:latin typeface="Times New Roman" panose="02020603050405020304" pitchFamily="18" charset="0"/>
                <a:ea typeface="宋体" panose="02010600030101010101" pitchFamily="2" charset="-122"/>
              </a:rPr>
              <a:t>z</a:t>
            </a:r>
            <a:r>
              <a:rPr lang="en-US" altLang="zh-CN" sz="1600" dirty="0" smtClean="0">
                <a:solidFill>
                  <a:schemeClr val="accent1"/>
                </a:solidFill>
                <a:latin typeface="Times New Roman" panose="02020603050405020304" pitchFamily="18" charset="0"/>
                <a:ea typeface="宋体" panose="02010600030101010101" pitchFamily="2" charset="-122"/>
              </a:rPr>
              <a:t>) </a:t>
            </a:r>
            <a:r>
              <a:rPr lang="zh-CN" altLang="en-US" sz="1600" dirty="0" smtClean="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模场</a:t>
            </a:r>
            <a:r>
              <a:rPr lang="zh-CN" altLang="zh-CN" sz="1600" dirty="0" smtClean="0">
                <a:latin typeface="微软雅黑" panose="020B0503020204020204" pitchFamily="34" charset="-122"/>
                <a:ea typeface="微软雅黑" panose="020B0503020204020204" pitchFamily="34" charset="-122"/>
              </a:rPr>
              <a:t>半径</a:t>
            </a:r>
            <a:r>
              <a:rPr lang="en-US" altLang="zh-CN" sz="1600" dirty="0" smtClean="0">
                <a:latin typeface="微软雅黑" panose="020B0503020204020204" pitchFamily="34" charset="-122"/>
                <a:ea typeface="微软雅黑" panose="020B0503020204020204" pitchFamily="34" charset="-122"/>
              </a:rPr>
              <a:t>                    </a:t>
            </a:r>
            <a:r>
              <a:rPr lang="en-US" altLang="zh-CN" sz="1600" i="1" dirty="0" smtClean="0">
                <a:solidFill>
                  <a:schemeClr val="accent1"/>
                </a:solidFill>
                <a:latin typeface="Times New Roman" panose="02020603050405020304" pitchFamily="18" charset="0"/>
                <a:ea typeface="宋体" panose="02010600030101010101" pitchFamily="2" charset="-122"/>
              </a:rPr>
              <a:t>P</a:t>
            </a:r>
            <a:r>
              <a:rPr lang="zh-CN" altLang="en-US" sz="16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latin typeface="微软雅黑" panose="020B0503020204020204" pitchFamily="34" charset="-122"/>
                <a:ea typeface="微软雅黑" panose="020B0503020204020204" pitchFamily="34" charset="-122"/>
              </a:rPr>
              <a:t>激光束的总功率</a:t>
            </a:r>
            <a:endParaRPr lang="en-US" altLang="zh-CN" sz="1600" dirty="0">
              <a:latin typeface="微软雅黑" panose="020B0503020204020204" pitchFamily="34" charset="-122"/>
              <a:ea typeface="微软雅黑" panose="020B0503020204020204" pitchFamily="34" charset="-122"/>
            </a:endParaRPr>
          </a:p>
          <a:p>
            <a:pPr>
              <a:lnSpc>
                <a:spcPct val="125000"/>
              </a:lnSpc>
            </a:pPr>
            <a:r>
              <a:rPr lang="en-US" altLang="zh-CN" sz="1600" i="1" dirty="0" smtClean="0">
                <a:solidFill>
                  <a:schemeClr val="accent1"/>
                </a:solidFill>
                <a:latin typeface="Times New Roman" panose="02020603050405020304" pitchFamily="18" charset="0"/>
                <a:ea typeface="宋体" panose="02010600030101010101" pitchFamily="2" charset="-122"/>
              </a:rPr>
              <a:t>z</a:t>
            </a:r>
            <a:r>
              <a:rPr lang="en-US" altLang="zh-CN" sz="1600" i="1" dirty="0" smtClean="0">
                <a:latin typeface="Times New Roman" panose="02020603050405020304" pitchFamily="18" charset="0"/>
                <a:ea typeface="宋体" panose="02010600030101010101" pitchFamily="2" charset="-122"/>
              </a:rPr>
              <a:t> </a:t>
            </a:r>
            <a:r>
              <a:rPr lang="zh-CN" altLang="en-US" sz="1600" dirty="0" smtClean="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光源到截面的</a:t>
            </a:r>
            <a:r>
              <a:rPr lang="zh-CN" altLang="zh-CN" sz="1600" dirty="0" smtClean="0">
                <a:latin typeface="微软雅黑" panose="020B0503020204020204" pitchFamily="34" charset="-122"/>
                <a:ea typeface="微软雅黑" panose="020B0503020204020204" pitchFamily="34" charset="-122"/>
              </a:rPr>
              <a:t>距离</a:t>
            </a:r>
            <a:endParaRPr lang="en-US" altLang="zh-CN" sz="1600" dirty="0">
              <a:latin typeface="微软雅黑" panose="020B0503020204020204" pitchFamily="34" charset="-122"/>
              <a:ea typeface="微软雅黑" panose="020B0503020204020204" pitchFamily="34" charset="-122"/>
            </a:endParaRPr>
          </a:p>
        </p:txBody>
      </p:sp>
      <p:sp>
        <p:nvSpPr>
          <p:cNvPr id="13" name="矩形 12"/>
          <p:cNvSpPr/>
          <p:nvPr/>
        </p:nvSpPr>
        <p:spPr>
          <a:xfrm>
            <a:off x="1871182" y="6160852"/>
            <a:ext cx="6031848" cy="438582"/>
          </a:xfrm>
          <a:prstGeom prst="rect">
            <a:avLst/>
          </a:prstGeom>
        </p:spPr>
        <p:txBody>
          <a:bodyPr wrap="square">
            <a:spAutoFit/>
          </a:bodyPr>
          <a:lstStyle/>
          <a:p>
            <a:pPr>
              <a:lnSpc>
                <a:spcPct val="125000"/>
              </a:lnSpc>
            </a:pPr>
            <a:r>
              <a:rPr lang="zh-CN" altLang="zh-CN" dirty="0">
                <a:solidFill>
                  <a:schemeClr val="accent1"/>
                </a:solidFill>
                <a:latin typeface="微软雅黑" panose="020B0503020204020204" pitchFamily="34" charset="-122"/>
                <a:ea typeface="微软雅黑" panose="020B0503020204020204" pitchFamily="34" charset="-122"/>
              </a:rPr>
              <a:t>高斯光斑中心的光强最强，然后由里向外光强逐渐变弱。</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31" name="圆角矩形 30"/>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2" name="文本框 31"/>
          <p:cNvSpPr txBox="1"/>
          <p:nvPr/>
        </p:nvSpPr>
        <p:spPr>
          <a:xfrm>
            <a:off x="8711294" y="6494237"/>
            <a:ext cx="278944" cy="300038"/>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8</a:t>
            </a:r>
            <a:endParaRPr lang="zh-CN" altLang="en-US" sz="1350" dirty="0">
              <a:latin typeface="+mn-lt"/>
              <a:ea typeface="+mn-ea"/>
              <a:cs typeface="+mn-cs"/>
            </a:endParaRPr>
          </a:p>
        </p:txBody>
      </p:sp>
      <p:sp>
        <p:nvSpPr>
          <p:cNvPr id="33" name="文本框 32"/>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a:latin typeface="Microsoft YaHei" pitchFamily="34" charset="-122"/>
                <a:ea typeface="Microsoft YaHei" pitchFamily="34" charset="-122"/>
              </a:rPr>
              <a:t>2</a:t>
            </a:r>
            <a:r>
              <a:rPr kumimoji="1" lang="en-US" altLang="zh-CN" sz="2800" b="1" dirty="0" smtClean="0">
                <a:latin typeface="Microsoft YaHei" pitchFamily="34" charset="-122"/>
                <a:ea typeface="Microsoft YaHei" pitchFamily="34" charset="-122"/>
              </a:rPr>
              <a:t>.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34" name="组 2"/>
          <p:cNvGrpSpPr>
            <a:grpSpLocks/>
          </p:cNvGrpSpPr>
          <p:nvPr/>
        </p:nvGrpSpPr>
        <p:grpSpPr bwMode="auto">
          <a:xfrm rot="5400000">
            <a:off x="1094581" y="-255781"/>
            <a:ext cx="46038" cy="1778000"/>
            <a:chOff x="1" y="2266931"/>
            <a:chExt cx="12192115" cy="1446550"/>
          </a:xfrm>
        </p:grpSpPr>
        <p:sp>
          <p:nvSpPr>
            <p:cNvPr id="35" name="矩形 34"/>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6" name="矩形 35"/>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7" name="矩形 36"/>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38" name="矩形 37"/>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39" name="图片 1" descr="校徽1"/>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矩形 29"/>
          <p:cNvSpPr/>
          <p:nvPr/>
        </p:nvSpPr>
        <p:spPr>
          <a:xfrm>
            <a:off x="650015" y="5761064"/>
            <a:ext cx="2114681"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2.2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高斯光束</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远场分布</a:t>
            </a:r>
          </a:p>
        </p:txBody>
      </p:sp>
      <p:sp>
        <p:nvSpPr>
          <p:cNvPr id="40" name="矩形 39"/>
          <p:cNvSpPr/>
          <p:nvPr/>
        </p:nvSpPr>
        <p:spPr>
          <a:xfrm>
            <a:off x="4009301" y="5761064"/>
            <a:ext cx="1755609"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2.3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高斯</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光斑分布</a:t>
            </a:r>
          </a:p>
        </p:txBody>
      </p:sp>
      <p:sp>
        <p:nvSpPr>
          <p:cNvPr id="41" name="矩形 40"/>
          <p:cNvSpPr/>
          <p:nvPr/>
        </p:nvSpPr>
        <p:spPr>
          <a:xfrm>
            <a:off x="6662041" y="5785557"/>
            <a:ext cx="1755609"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2.4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光斑</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灰度</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图像</a:t>
            </a:r>
            <a:endPar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6781" y="766580"/>
            <a:ext cx="3317015" cy="400110"/>
          </a:xfrm>
          <a:prstGeom prst="rect">
            <a:avLst/>
          </a:prstGeom>
        </p:spPr>
        <p:txBody>
          <a:bodyPr wrap="square">
            <a:spAutoFit/>
          </a:bodyPr>
          <a:lstStyle/>
          <a:p>
            <a:r>
              <a:rPr lang="en-US" altLang="zh-CN" sz="2000" b="1" dirty="0" smtClean="0">
                <a:latin typeface="微软雅黑" panose="020B0503020204020204" pitchFamily="34" charset="-122"/>
                <a:ea typeface="微软雅黑" panose="020B0503020204020204" pitchFamily="34" charset="-122"/>
              </a:rPr>
              <a:t>2.1  </a:t>
            </a:r>
            <a:r>
              <a:rPr lang="zh-CN" altLang="en-US" sz="2000" b="1" dirty="0">
                <a:latin typeface="微软雅黑" panose="020B0503020204020204" pitchFamily="34" charset="-122"/>
                <a:ea typeface="微软雅黑" panose="020B0503020204020204" pitchFamily="34" charset="-122"/>
              </a:rPr>
              <a:t>光斑目标检测算法研究</a:t>
            </a:r>
          </a:p>
        </p:txBody>
      </p:sp>
      <p:sp>
        <p:nvSpPr>
          <p:cNvPr id="27" name="矩形 26"/>
          <p:cNvSpPr/>
          <p:nvPr/>
        </p:nvSpPr>
        <p:spPr>
          <a:xfrm>
            <a:off x="230028" y="1458028"/>
            <a:ext cx="2954655" cy="369332"/>
          </a:xfrm>
          <a:prstGeom prst="rect">
            <a:avLst/>
          </a:prstGeom>
        </p:spPr>
        <p:txBody>
          <a:bodyPr wrap="none">
            <a:spAutoFit/>
          </a:bodyPr>
          <a:lstStyle/>
          <a:p>
            <a:r>
              <a:rPr lang="zh-CN" altLang="zh-CN" b="1" kern="1600" dirty="0">
                <a:latin typeface="微软雅黑" panose="020B0503020204020204" pitchFamily="34" charset="-122"/>
                <a:ea typeface="微软雅黑" panose="020B0503020204020204" pitchFamily="34" charset="-122"/>
                <a:cs typeface="宋体" panose="02010600030101010101" pitchFamily="2" charset="-122"/>
              </a:rPr>
              <a:t>常见的运动目标检测</a:t>
            </a:r>
            <a:r>
              <a:rPr lang="zh-CN" altLang="zh-CN" b="1" kern="1600" dirty="0" smtClean="0">
                <a:latin typeface="微软雅黑" panose="020B0503020204020204" pitchFamily="34" charset="-122"/>
                <a:ea typeface="微软雅黑" panose="020B0503020204020204" pitchFamily="34" charset="-122"/>
                <a:cs typeface="宋体" panose="02010600030101010101" pitchFamily="2" charset="-122"/>
              </a:rPr>
              <a:t>算法</a:t>
            </a:r>
            <a:r>
              <a:rPr lang="zh-CN" altLang="en-US" b="1" kern="1600" dirty="0" smtClean="0">
                <a:latin typeface="微软雅黑" panose="020B0503020204020204" pitchFamily="34" charset="-122"/>
                <a:ea typeface="微软雅黑" panose="020B0503020204020204" pitchFamily="34" charset="-122"/>
                <a:cs typeface="宋体" panose="02010600030101010101" pitchFamily="2" charset="-122"/>
              </a:rPr>
              <a:t>：</a:t>
            </a:r>
            <a:endParaRPr lang="zh-CN" altLang="en-US" b="1" dirty="0">
              <a:latin typeface="微软雅黑" panose="020B0503020204020204" pitchFamily="34" charset="-122"/>
              <a:ea typeface="微软雅黑" panose="020B0503020204020204" pitchFamily="34" charset="-122"/>
            </a:endParaRPr>
          </a:p>
        </p:txBody>
      </p:sp>
      <p:sp>
        <p:nvSpPr>
          <p:cNvPr id="28" name="矩形 27"/>
          <p:cNvSpPr/>
          <p:nvPr/>
        </p:nvSpPr>
        <p:spPr>
          <a:xfrm>
            <a:off x="621055" y="1933621"/>
            <a:ext cx="5785416" cy="707886"/>
          </a:xfrm>
          <a:prstGeom prst="rect">
            <a:avLst/>
          </a:prstGeom>
        </p:spPr>
        <p:txBody>
          <a:bodyPr wrap="square">
            <a:spAutoFit/>
          </a:bodyPr>
          <a:lstStyle/>
          <a:p>
            <a:pPr>
              <a:lnSpc>
                <a:spcPct val="125000"/>
              </a:lnSpc>
            </a:pPr>
            <a:r>
              <a:rPr lang="zh-CN" altLang="en-US" sz="1600" b="1" dirty="0">
                <a:latin typeface="微软雅黑" panose="020B0503020204020204" pitchFamily="34" charset="-122"/>
                <a:ea typeface="微软雅黑" panose="020B0503020204020204" pitchFamily="34" charset="-122"/>
              </a:rPr>
              <a:t>帧差</a:t>
            </a:r>
            <a:r>
              <a:rPr lang="zh-CN" altLang="en-US" sz="1600" b="1" dirty="0" smtClean="0">
                <a:latin typeface="微软雅黑" panose="020B0503020204020204" pitchFamily="34" charset="-122"/>
                <a:ea typeface="微软雅黑" panose="020B0503020204020204" pitchFamily="34" charset="-122"/>
              </a:rPr>
              <a:t>法</a:t>
            </a:r>
            <a:r>
              <a:rPr lang="zh-CN" altLang="en-US" sz="1600" dirty="0" smtClean="0">
                <a:latin typeface="微软雅黑" panose="020B0503020204020204" pitchFamily="34" charset="-122"/>
                <a:ea typeface="微软雅黑" panose="020B0503020204020204" pitchFamily="34" charset="-122"/>
              </a:rPr>
              <a:t>  从</a:t>
            </a:r>
            <a:r>
              <a:rPr lang="zh-CN" altLang="zh-CN" sz="1600" dirty="0" smtClean="0">
                <a:latin typeface="微软雅黑" panose="020B0503020204020204" pitchFamily="34" charset="-122"/>
                <a:ea typeface="微软雅黑" panose="020B0503020204020204" pitchFamily="34" charset="-122"/>
              </a:rPr>
              <a:t>图片</a:t>
            </a:r>
            <a:r>
              <a:rPr lang="zh-CN" altLang="zh-CN" sz="1600" dirty="0">
                <a:latin typeface="微软雅黑" panose="020B0503020204020204" pitchFamily="34" charset="-122"/>
                <a:ea typeface="微软雅黑" panose="020B0503020204020204" pitchFamily="34" charset="-122"/>
              </a:rPr>
              <a:t>序列中读取连续的两帧图像，</a:t>
            </a:r>
            <a:r>
              <a:rPr lang="zh-CN" altLang="zh-CN" sz="1600" dirty="0" smtClean="0">
                <a:latin typeface="微软雅黑" panose="020B0503020204020204" pitchFamily="34" charset="-122"/>
                <a:ea typeface="微软雅黑" panose="020B0503020204020204" pitchFamily="34" charset="-122"/>
              </a:rPr>
              <a:t>然后</a:t>
            </a:r>
            <a:r>
              <a:rPr lang="zh-CN" altLang="en-US" sz="1600" dirty="0" smtClean="0">
                <a:latin typeface="微软雅黑" panose="020B0503020204020204" pitchFamily="34" charset="-122"/>
                <a:ea typeface="微软雅黑" panose="020B0503020204020204" pitchFamily="34" charset="-122"/>
              </a:rPr>
              <a:t>逐像素</a:t>
            </a:r>
            <a:r>
              <a:rPr lang="zh-CN" altLang="zh-CN" sz="1600" dirty="0" smtClean="0">
                <a:latin typeface="微软雅黑" panose="020B0503020204020204" pitchFamily="34" charset="-122"/>
                <a:ea typeface="微软雅黑" panose="020B0503020204020204" pitchFamily="34" charset="-122"/>
              </a:rPr>
              <a:t>作</a:t>
            </a:r>
            <a:r>
              <a:rPr lang="zh-CN" altLang="zh-CN" sz="1600" dirty="0">
                <a:latin typeface="微软雅黑" panose="020B0503020204020204" pitchFamily="34" charset="-122"/>
                <a:ea typeface="微软雅黑" panose="020B0503020204020204" pitchFamily="34" charset="-122"/>
              </a:rPr>
              <a:t>差，得到差分图像</a:t>
            </a:r>
            <a:r>
              <a:rPr lang="zh-CN" altLang="zh-CN" sz="1600" dirty="0" smtClean="0">
                <a:latin typeface="微软雅黑" panose="020B0503020204020204" pitchFamily="34" charset="-122"/>
                <a:ea typeface="微软雅黑" panose="020B0503020204020204" pitchFamily="34" charset="-122"/>
              </a:rPr>
              <a:t>后判断</a:t>
            </a:r>
            <a:r>
              <a:rPr lang="zh-CN" altLang="zh-CN" sz="1600" dirty="0">
                <a:latin typeface="微软雅黑" panose="020B0503020204020204" pitchFamily="34" charset="-122"/>
                <a:ea typeface="微软雅黑" panose="020B0503020204020204" pitchFamily="34" charset="-122"/>
              </a:rPr>
              <a:t>该图像上各位置的像素</a:t>
            </a:r>
            <a:r>
              <a:rPr lang="zh-CN" altLang="zh-CN" sz="1600" dirty="0" smtClean="0">
                <a:latin typeface="微软雅黑" panose="020B0503020204020204" pitchFamily="34" charset="-122"/>
                <a:ea typeface="微软雅黑" panose="020B0503020204020204" pitchFamily="34" charset="-122"/>
              </a:rPr>
              <a:t>点</a:t>
            </a:r>
            <a:r>
              <a:rPr lang="zh-CN" altLang="en-US" sz="1600" dirty="0" smtClean="0">
                <a:latin typeface="微软雅黑" panose="020B0503020204020204" pitchFamily="34" charset="-122"/>
                <a:ea typeface="微软雅黑" panose="020B0503020204020204" pitchFamily="34" charset="-122"/>
              </a:rPr>
              <a:t>是否属于目标</a:t>
            </a:r>
            <a:r>
              <a:rPr lang="zh-CN" altLang="zh-CN"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p:txBody>
      </p:sp>
      <p:sp>
        <p:nvSpPr>
          <p:cNvPr id="30" name="圆角矩形 29"/>
          <p:cNvSpPr/>
          <p:nvPr/>
        </p:nvSpPr>
        <p:spPr bwMode="auto">
          <a:xfrm>
            <a:off x="8620122" y="6494237"/>
            <a:ext cx="446315" cy="300038"/>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noProof="1">
              <a:latin typeface="造字工房悦圆演示版常规体" pitchFamily="50" charset="-122"/>
              <a:ea typeface="造字工房悦圆演示版常规体" pitchFamily="50" charset="-122"/>
            </a:endParaRPr>
          </a:p>
        </p:txBody>
      </p:sp>
      <p:sp>
        <p:nvSpPr>
          <p:cNvPr id="31" name="文本框 30"/>
          <p:cNvSpPr txBox="1"/>
          <p:nvPr/>
        </p:nvSpPr>
        <p:spPr>
          <a:xfrm>
            <a:off x="8711294" y="6494237"/>
            <a:ext cx="278944" cy="300038"/>
          </a:xfrm>
          <a:prstGeom prst="rect">
            <a:avLst/>
          </a:prstGeom>
          <a:noFill/>
        </p:spPr>
        <p:txBody>
          <a:bodyPr wrap="square">
            <a:spAutoFit/>
          </a:bodyPr>
          <a:lstStyle/>
          <a:p>
            <a:pPr fontAlgn="auto">
              <a:spcBef>
                <a:spcPts val="0"/>
              </a:spcBef>
              <a:spcAft>
                <a:spcPts val="0"/>
              </a:spcAft>
              <a:defRPr/>
            </a:pPr>
            <a:r>
              <a:rPr lang="en-US" altLang="zh-CN" sz="1350" dirty="0" smtClean="0">
                <a:latin typeface="+mn-lt"/>
                <a:ea typeface="+mn-ea"/>
                <a:cs typeface="+mn-cs"/>
              </a:rPr>
              <a:t>9</a:t>
            </a:r>
            <a:endParaRPr lang="zh-CN" altLang="en-US" sz="1350" dirty="0">
              <a:latin typeface="+mn-lt"/>
              <a:ea typeface="+mn-ea"/>
              <a:cs typeface="+mn-cs"/>
            </a:endParaRPr>
          </a:p>
        </p:txBody>
      </p:sp>
      <p:sp>
        <p:nvSpPr>
          <p:cNvPr id="3" name="矩形 2"/>
          <p:cNvSpPr/>
          <p:nvPr/>
        </p:nvSpPr>
        <p:spPr>
          <a:xfrm>
            <a:off x="621055" y="3722223"/>
            <a:ext cx="5843781" cy="1015663"/>
          </a:xfrm>
          <a:prstGeom prst="rect">
            <a:avLst/>
          </a:prstGeom>
        </p:spPr>
        <p:txBody>
          <a:bodyPr wrap="square">
            <a:spAutoFit/>
          </a:bodyPr>
          <a:lstStyle/>
          <a:p>
            <a:pPr>
              <a:lnSpc>
                <a:spcPct val="125000"/>
              </a:lnSpc>
            </a:pPr>
            <a:r>
              <a:rPr lang="en-US" altLang="zh-CN" sz="1600" b="1" dirty="0" err="1">
                <a:latin typeface="微软雅黑" panose="020B0503020204020204" pitchFamily="34" charset="-122"/>
                <a:ea typeface="微软雅黑" panose="020B0503020204020204" pitchFamily="34" charset="-122"/>
              </a:rPr>
              <a:t>ViBe</a:t>
            </a:r>
            <a:r>
              <a:rPr lang="zh-CN" altLang="en-US" sz="1600" b="1" dirty="0">
                <a:latin typeface="微软雅黑" panose="020B0503020204020204" pitchFamily="34" charset="-122"/>
                <a:ea typeface="微软雅黑" panose="020B0503020204020204" pitchFamily="34" charset="-122"/>
              </a:rPr>
              <a:t>算法  </a:t>
            </a:r>
            <a:r>
              <a:rPr lang="zh-CN" altLang="zh-CN" sz="1600" dirty="0">
                <a:latin typeface="微软雅黑" panose="020B0503020204020204" pitchFamily="34" charset="-122"/>
                <a:ea typeface="微软雅黑" panose="020B0503020204020204" pitchFamily="34" charset="-122"/>
              </a:rPr>
              <a:t>基于样本随机聚类的算法，可以实现快速的背景提取。它采用随机选择策略和邻域信息传播机制，实现背景建模和</a:t>
            </a:r>
            <a:r>
              <a:rPr lang="zh-CN" altLang="zh-CN" sz="1600" dirty="0" smtClean="0">
                <a:latin typeface="微软雅黑" panose="020B0503020204020204" pitchFamily="34" charset="-122"/>
                <a:ea typeface="微软雅黑" panose="020B0503020204020204" pitchFamily="34" charset="-122"/>
              </a:rPr>
              <a:t>更新</a:t>
            </a:r>
            <a:endParaRPr lang="en-US" altLang="zh-CN" sz="1600" dirty="0">
              <a:latin typeface="微软雅黑" panose="020B0503020204020204" pitchFamily="34" charset="-122"/>
              <a:ea typeface="微软雅黑" panose="020B0503020204020204" pitchFamily="34" charset="-122"/>
            </a:endParaRPr>
          </a:p>
        </p:txBody>
      </p:sp>
      <p:sp>
        <p:nvSpPr>
          <p:cNvPr id="4" name="矩形 3"/>
          <p:cNvSpPr/>
          <p:nvPr/>
        </p:nvSpPr>
        <p:spPr>
          <a:xfrm>
            <a:off x="621055" y="2741450"/>
            <a:ext cx="5843781" cy="830997"/>
          </a:xfrm>
          <a:prstGeom prst="rect">
            <a:avLst/>
          </a:prstGeom>
        </p:spPr>
        <p:txBody>
          <a:bodyPr wrap="square">
            <a:spAutoFit/>
          </a:bodyPr>
          <a:lstStyle/>
          <a:p>
            <a:pPr>
              <a:lnSpc>
                <a:spcPct val="150000"/>
              </a:lnSpc>
            </a:pPr>
            <a:r>
              <a:rPr lang="en-US" altLang="zh-CN" sz="1600" b="1" dirty="0">
                <a:latin typeface="微软雅黑" panose="020B0503020204020204" pitchFamily="34" charset="-122"/>
                <a:ea typeface="微软雅黑" panose="020B0503020204020204" pitchFamily="34" charset="-122"/>
              </a:rPr>
              <a:t>GMM</a:t>
            </a:r>
            <a:r>
              <a:rPr lang="zh-CN" altLang="en-US" sz="1600" b="1" dirty="0">
                <a:latin typeface="微软雅黑" panose="020B0503020204020204" pitchFamily="34" charset="-122"/>
                <a:ea typeface="微软雅黑" panose="020B0503020204020204" pitchFamily="34" charset="-122"/>
              </a:rPr>
              <a:t>背景消除法  </a:t>
            </a:r>
            <a:r>
              <a:rPr lang="zh-CN" altLang="en-US" sz="1600" dirty="0">
                <a:latin typeface="微软雅黑" panose="020B0503020204020204" pitchFamily="34" charset="-122"/>
                <a:ea typeface="微软雅黑" panose="020B0503020204020204" pitchFamily="34" charset="-122"/>
              </a:rPr>
              <a:t>利用混合高斯模型为图像建立初始化背景模型，然后判别前景和背景，并更新背景模型。</a:t>
            </a:r>
            <a:endParaRPr lang="en-US" altLang="zh-CN" sz="1600" dirty="0">
              <a:latin typeface="微软雅黑" panose="020B0503020204020204" pitchFamily="34" charset="-122"/>
              <a:ea typeface="微软雅黑" panose="020B0503020204020204" pitchFamily="34" charset="-122"/>
            </a:endParaRPr>
          </a:p>
        </p:txBody>
      </p:sp>
      <p:sp>
        <p:nvSpPr>
          <p:cNvPr id="7" name="矩形 6"/>
          <p:cNvSpPr/>
          <p:nvPr/>
        </p:nvSpPr>
        <p:spPr>
          <a:xfrm>
            <a:off x="621055" y="4903053"/>
            <a:ext cx="5957229" cy="1015663"/>
          </a:xfrm>
          <a:prstGeom prst="rect">
            <a:avLst/>
          </a:prstGeom>
        </p:spPr>
        <p:txBody>
          <a:bodyPr wrap="square">
            <a:spAutoFit/>
          </a:bodyPr>
          <a:lstStyle/>
          <a:p>
            <a:pPr>
              <a:lnSpc>
                <a:spcPct val="125000"/>
              </a:lnSpc>
            </a:pPr>
            <a:r>
              <a:rPr lang="zh-CN" altLang="en-US" sz="1600" b="1" dirty="0">
                <a:latin typeface="微软雅黑" panose="020B0503020204020204" pitchFamily="34" charset="-122"/>
                <a:ea typeface="微软雅黑" panose="020B0503020204020204" pitchFamily="34" charset="-122"/>
              </a:rPr>
              <a:t>光流法  </a:t>
            </a:r>
            <a:r>
              <a:rPr lang="zh-CN" altLang="en-US" sz="1600" dirty="0">
                <a:latin typeface="微软雅黑" panose="020B0503020204020204" pitchFamily="34" charset="-122"/>
                <a:ea typeface="微软雅黑" panose="020B0503020204020204" pitchFamily="34" charset="-122"/>
              </a:rPr>
              <a:t>物体的运动被表述为带有灰度的像素点在平面上运动</a:t>
            </a:r>
            <a:r>
              <a:rPr lang="zh-CN" altLang="en-US" sz="1600" dirty="0" smtClean="0">
                <a:latin typeface="微软雅黑" panose="020B0503020204020204" pitchFamily="34" charset="-122"/>
                <a:ea typeface="微软雅黑" panose="020B0503020204020204" pitchFamily="34" charset="-122"/>
              </a:rPr>
              <a:t>，产生</a:t>
            </a:r>
            <a:r>
              <a:rPr lang="zh-CN" altLang="en-US" sz="1600" dirty="0">
                <a:latin typeface="微软雅黑" panose="020B0503020204020204" pitchFamily="34" charset="-122"/>
                <a:ea typeface="微软雅黑" panose="020B0503020204020204" pitchFamily="34" charset="-122"/>
              </a:rPr>
              <a:t>二维的光流场，它反映了图像像素点灰度的变化趋势，包含了运动的矢量信息。    </a:t>
            </a:r>
            <a:endParaRPr lang="en-US" altLang="zh-CN" sz="1600" dirty="0">
              <a:latin typeface="微软雅黑" panose="020B0503020204020204" pitchFamily="34" charset="-122"/>
              <a:ea typeface="微软雅黑" panose="020B0503020204020204" pitchFamily="34" charset="-122"/>
            </a:endParaRPr>
          </a:p>
        </p:txBody>
      </p:sp>
      <p:pic>
        <p:nvPicPr>
          <p:cNvPr id="32" name="图片 31" descr="C:\Users\zhengzuxiang\AppData\Local\Microsoft\Windows\INetCache\Content.Word\vibe.png"/>
          <p:cNvPicPr/>
          <p:nvPr/>
        </p:nvPicPr>
        <p:blipFill rotWithShape="1">
          <a:blip r:embed="rId3" cstate="print">
            <a:extLst>
              <a:ext uri="{28A0092B-C50C-407E-A947-70E740481C1C}">
                <a14:useLocalDpi xmlns:a14="http://schemas.microsoft.com/office/drawing/2010/main" val="0"/>
              </a:ext>
            </a:extLst>
          </a:blip>
          <a:srcRect t="2174" b="3043"/>
          <a:stretch/>
        </p:blipFill>
        <p:spPr bwMode="auto">
          <a:xfrm>
            <a:off x="6406471" y="2949284"/>
            <a:ext cx="2583767" cy="1874697"/>
          </a:xfrm>
          <a:prstGeom prst="rect">
            <a:avLst/>
          </a:prstGeom>
          <a:noFill/>
          <a:ln>
            <a:noFill/>
          </a:ln>
          <a:extLst>
            <a:ext uri="{53640926-AAD7-44D8-BBD7-CCE9431645EC}">
              <a14:shadowObscured xmlns:a14="http://schemas.microsoft.com/office/drawing/2010/main"/>
            </a:ext>
          </a:extLst>
        </p:spPr>
      </p:pic>
      <p:pic>
        <p:nvPicPr>
          <p:cNvPr id="33" name="图片 32" descr="光流法矢量"/>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4836" y="4984643"/>
            <a:ext cx="2344432" cy="1509594"/>
          </a:xfrm>
          <a:prstGeom prst="rect">
            <a:avLst/>
          </a:prstGeom>
          <a:noFill/>
          <a:ln>
            <a:noFill/>
          </a:ln>
        </p:spPr>
      </p:pic>
      <p:sp>
        <p:nvSpPr>
          <p:cNvPr id="24" name="文本框 23"/>
          <p:cNvSpPr txBox="1">
            <a:spLocks noChangeArrowheads="1"/>
          </p:cNvSpPr>
          <p:nvPr/>
        </p:nvSpPr>
        <p:spPr bwMode="auto">
          <a:xfrm>
            <a:off x="225425" y="8970"/>
            <a:ext cx="3119659" cy="523220"/>
          </a:xfrm>
          <a:prstGeom prst="rect">
            <a:avLst/>
          </a:prstGeom>
          <a:noFill/>
          <a:ln w="9525">
            <a:noFill/>
            <a:miter lim="800000"/>
            <a:headEnd/>
            <a:tailEnd/>
          </a:ln>
        </p:spPr>
        <p:txBody>
          <a:bodyPr wrap="square">
            <a:spAutoFit/>
          </a:bodyPr>
          <a:lstStyle/>
          <a:p>
            <a:pPr algn="ctr"/>
            <a:r>
              <a:rPr kumimoji="1" lang="en-US" altLang="zh-CN" sz="2800" b="1" dirty="0" smtClean="0">
                <a:latin typeface="Microsoft YaHei" pitchFamily="34" charset="-122"/>
                <a:ea typeface="Microsoft YaHei" pitchFamily="34" charset="-122"/>
              </a:rPr>
              <a:t>2. </a:t>
            </a:r>
            <a:r>
              <a:rPr kumimoji="1" lang="zh-CN" altLang="en-US" sz="2800" b="1" dirty="0" smtClean="0">
                <a:latin typeface="Microsoft YaHei" pitchFamily="34" charset="-122"/>
                <a:ea typeface="Microsoft YaHei" pitchFamily="34" charset="-122"/>
              </a:rPr>
              <a:t>主要研究内容</a:t>
            </a:r>
            <a:endParaRPr kumimoji="1" lang="zh-CN" altLang="en-US" sz="3200" b="1" dirty="0">
              <a:latin typeface="Microsoft YaHei" pitchFamily="34" charset="-122"/>
              <a:ea typeface="Microsoft YaHei" pitchFamily="34" charset="-122"/>
            </a:endParaRPr>
          </a:p>
        </p:txBody>
      </p:sp>
      <p:grpSp>
        <p:nvGrpSpPr>
          <p:cNvPr id="25" name="组 2"/>
          <p:cNvGrpSpPr>
            <a:grpSpLocks/>
          </p:cNvGrpSpPr>
          <p:nvPr/>
        </p:nvGrpSpPr>
        <p:grpSpPr bwMode="auto">
          <a:xfrm rot="5400000">
            <a:off x="1094581" y="-255781"/>
            <a:ext cx="46038" cy="1778000"/>
            <a:chOff x="1" y="2266931"/>
            <a:chExt cx="12192115" cy="1446550"/>
          </a:xfrm>
        </p:grpSpPr>
        <p:sp>
          <p:nvSpPr>
            <p:cNvPr id="26" name="矩形 25"/>
            <p:cNvSpPr/>
            <p:nvPr/>
          </p:nvSpPr>
          <p:spPr>
            <a:xfrm rot="16200000">
              <a:off x="5855182" y="-2620870"/>
              <a:ext cx="481753" cy="1219211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5" name="矩形 34"/>
            <p:cNvSpPr/>
            <p:nvPr/>
          </p:nvSpPr>
          <p:spPr>
            <a:xfrm rot="16200000">
              <a:off x="5854536" y="-3105852"/>
              <a:ext cx="483044" cy="12192115"/>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sp>
          <p:nvSpPr>
            <p:cNvPr id="36" name="矩形 35"/>
            <p:cNvSpPr/>
            <p:nvPr/>
          </p:nvSpPr>
          <p:spPr>
            <a:xfrm rot="16200000">
              <a:off x="5855182" y="-3585667"/>
              <a:ext cx="481752" cy="121921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solidFill>
                  <a:schemeClr val="tx1"/>
                </a:solidFill>
              </a:endParaRPr>
            </a:p>
          </p:txBody>
        </p:sp>
      </p:grpSp>
      <p:sp>
        <p:nvSpPr>
          <p:cNvPr id="37" name="矩形 36"/>
          <p:cNvSpPr/>
          <p:nvPr/>
        </p:nvSpPr>
        <p:spPr>
          <a:xfrm rot="10800000" flipH="1">
            <a:off x="2006600" y="610200"/>
            <a:ext cx="6865938" cy="46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1" lang="zh-CN" altLang="en-US"/>
          </a:p>
        </p:txBody>
      </p:sp>
      <p:pic>
        <p:nvPicPr>
          <p:cNvPr id="38" name="图片 1" descr="校徽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49" y="18271"/>
            <a:ext cx="1852130" cy="565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6805552" y="4636071"/>
            <a:ext cx="1776448"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2.5  </a:t>
            </a:r>
            <a:r>
              <a:rPr lang="en-US" altLang="zh-CN" sz="1400" kern="0" dirty="0" err="1">
                <a:latin typeface="Times New Roman" panose="02020603050405020304" pitchFamily="18" charset="0"/>
                <a:ea typeface="华文仿宋" panose="02010600040101010101" pitchFamily="2" charset="-122"/>
                <a:cs typeface="Times New Roman" panose="02020603050405020304" pitchFamily="18" charset="0"/>
              </a:rPr>
              <a:t>ViBe</a:t>
            </a:r>
            <a:r>
              <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rPr>
              <a:t>算法原理</a:t>
            </a:r>
          </a:p>
        </p:txBody>
      </p:sp>
      <p:sp>
        <p:nvSpPr>
          <p:cNvPr id="22" name="矩形 21"/>
          <p:cNvSpPr/>
          <p:nvPr/>
        </p:nvSpPr>
        <p:spPr>
          <a:xfrm>
            <a:off x="6967851" y="6381143"/>
            <a:ext cx="1576072" cy="307777"/>
          </a:xfrm>
          <a:prstGeom prst="rect">
            <a:avLst/>
          </a:prstGeom>
        </p:spPr>
        <p:txBody>
          <a:bodyPr wrap="none">
            <a:spAutoFit/>
          </a:bodyPr>
          <a:lstStyle/>
          <a:p>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图</a:t>
            </a:r>
            <a:r>
              <a:rPr lang="en-US" altLang="zh-CN" sz="1400" kern="0" dirty="0" smtClean="0">
                <a:latin typeface="Times New Roman" panose="02020603050405020304" pitchFamily="18" charset="0"/>
                <a:ea typeface="华文仿宋" panose="02010600040101010101" pitchFamily="2" charset="-122"/>
                <a:cs typeface="Times New Roman" panose="02020603050405020304" pitchFamily="18" charset="0"/>
              </a:rPr>
              <a:t>2.6  </a:t>
            </a:r>
            <a:r>
              <a:rPr lang="zh-CN" altLang="en-US" sz="1400" kern="0" dirty="0" smtClean="0">
                <a:latin typeface="Times New Roman" panose="02020603050405020304" pitchFamily="18" charset="0"/>
                <a:ea typeface="华文仿宋" panose="02010600040101010101" pitchFamily="2" charset="-122"/>
                <a:cs typeface="Times New Roman" panose="02020603050405020304" pitchFamily="18" charset="0"/>
              </a:rPr>
              <a:t>光流法原理</a:t>
            </a:r>
            <a:endParaRPr lang="zh-CN" altLang="en-US" sz="1400" kern="0" dirty="0">
              <a:latin typeface="Times New Roman" panose="02020603050405020304" pitchFamily="18" charset="0"/>
              <a:ea typeface="华文仿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89744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33371</TotalTime>
  <Words>4272</Words>
  <Application>Microsoft Office PowerPoint</Application>
  <PresentationFormat>全屏显示(4:3)</PresentationFormat>
  <Paragraphs>700</Paragraphs>
  <Slides>43</Slides>
  <Notes>42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62" baseType="lpstr">
      <vt:lpstr>等线</vt:lpstr>
      <vt:lpstr>等线 Light</vt:lpstr>
      <vt:lpstr>黑体</vt:lpstr>
      <vt:lpstr>华文仿宋</vt:lpstr>
      <vt:lpstr>华文楷体</vt:lpstr>
      <vt:lpstr>宋体</vt:lpstr>
      <vt:lpstr>Microsoft YaHei</vt:lpstr>
      <vt:lpstr>Microsoft YaHei</vt:lpstr>
      <vt:lpstr>造字工房悦圆演示版常规体</vt:lpstr>
      <vt:lpstr>Arial</vt:lpstr>
      <vt:lpstr>Calibri</vt:lpstr>
      <vt:lpstr>Calibri Light</vt:lpstr>
      <vt:lpstr>Cambria Math</vt:lpstr>
      <vt:lpstr>Symbol</vt:lpstr>
      <vt:lpstr>Times New Roman</vt:lpstr>
      <vt:lpstr>Wingdings</vt:lpstr>
      <vt:lpstr>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zhengzuxiang</dc:creator>
  <cp:lastModifiedBy>zhengzuxiang</cp:lastModifiedBy>
  <cp:revision>544</cp:revision>
  <dcterms:created xsi:type="dcterms:W3CDTF">2019-04-15T00:27:27Z</dcterms:created>
  <dcterms:modified xsi:type="dcterms:W3CDTF">2021-06-08T04:09:48Z</dcterms:modified>
</cp:coreProperties>
</file>